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8" r:id="rId3"/>
    <p:sldId id="260" r:id="rId4"/>
    <p:sldId id="277" r:id="rId5"/>
    <p:sldId id="267" r:id="rId6"/>
    <p:sldId id="285" r:id="rId7"/>
    <p:sldId id="286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2" r:id="rId16"/>
    <p:sldId id="261" r:id="rId17"/>
    <p:sldId id="262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76" r:id="rId28"/>
    <p:sldId id="287" r:id="rId29"/>
    <p:sldId id="288" r:id="rId30"/>
    <p:sldId id="28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7C2"/>
    <a:srgbClr val="FF3399"/>
    <a:srgbClr val="D23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7" autoAdjust="0"/>
    <p:restoredTop sz="94574"/>
  </p:normalViewPr>
  <p:slideViewPr>
    <p:cSldViewPr snapToGrid="0">
      <p:cViewPr varScale="1">
        <p:scale>
          <a:sx n="76" d="100"/>
          <a:sy n="76" d="100"/>
        </p:scale>
        <p:origin x="2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FDD-3E39-4B1A-B161-CCEF5F0110B6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2FFE4E5-1AAC-46F6-9EB5-7C80C2EC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4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FDD-3E39-4B1A-B161-CCEF5F0110B6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FFE4E5-1AAC-46F6-9EB5-7C80C2EC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3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FDD-3E39-4B1A-B161-CCEF5F0110B6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FFE4E5-1AAC-46F6-9EB5-7C80C2ECAB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701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FDD-3E39-4B1A-B161-CCEF5F0110B6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FFE4E5-1AAC-46F6-9EB5-7C80C2EC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97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FDD-3E39-4B1A-B161-CCEF5F0110B6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FFE4E5-1AAC-46F6-9EB5-7C80C2ECAB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147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FDD-3E39-4B1A-B161-CCEF5F0110B6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FFE4E5-1AAC-46F6-9EB5-7C80C2EC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75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FDD-3E39-4B1A-B161-CCEF5F0110B6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E4E5-1AAC-46F6-9EB5-7C80C2EC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75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FDD-3E39-4B1A-B161-CCEF5F0110B6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E4E5-1AAC-46F6-9EB5-7C80C2EC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7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FDD-3E39-4B1A-B161-CCEF5F0110B6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E4E5-1AAC-46F6-9EB5-7C80C2EC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FDD-3E39-4B1A-B161-CCEF5F0110B6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FFE4E5-1AAC-46F6-9EB5-7C80C2EC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5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FDD-3E39-4B1A-B161-CCEF5F0110B6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FFE4E5-1AAC-46F6-9EB5-7C80C2EC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9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FDD-3E39-4B1A-B161-CCEF5F0110B6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FFE4E5-1AAC-46F6-9EB5-7C80C2EC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4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FDD-3E39-4B1A-B161-CCEF5F0110B6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E4E5-1AAC-46F6-9EB5-7C80C2EC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FDD-3E39-4B1A-B161-CCEF5F0110B6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E4E5-1AAC-46F6-9EB5-7C80C2EC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6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FDD-3E39-4B1A-B161-CCEF5F0110B6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E4E5-1AAC-46F6-9EB5-7C80C2EC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9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FDD-3E39-4B1A-B161-CCEF5F0110B6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FFE4E5-1AAC-46F6-9EB5-7C80C2EC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4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88FDD-3E39-4B1A-B161-CCEF5F0110B6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FFE4E5-1AAC-46F6-9EB5-7C80C2EC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5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11" Type="http://schemas.openxmlformats.org/officeDocument/2006/relationships/image" Target="../media/image11.gi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5CE533-0E7F-40AA-B64E-DA03B7AD0E93}"/>
              </a:ext>
            </a:extLst>
          </p:cNvPr>
          <p:cNvSpPr txBox="1"/>
          <p:nvPr/>
        </p:nvSpPr>
        <p:spPr>
          <a:xfrm>
            <a:off x="2339443" y="4085925"/>
            <a:ext cx="8565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QUALITY RISK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3A698-0EFF-4660-8266-7E09A69207A0}"/>
              </a:ext>
            </a:extLst>
          </p:cNvPr>
          <p:cNvSpPr txBox="1"/>
          <p:nvPr/>
        </p:nvSpPr>
        <p:spPr>
          <a:xfrm>
            <a:off x="7359445" y="5316867"/>
            <a:ext cx="45736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BY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SACHIN BHALEKAR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CYCLONE PHARMACEUTICALS PVT. LTD.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PUNE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7BBA0-D416-40C6-AC40-4F51E693B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987" y="629994"/>
            <a:ext cx="4734232" cy="254202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635FE9-9938-41F4-9CAC-3E4A126CFB50}"/>
              </a:ext>
            </a:extLst>
          </p:cNvPr>
          <p:cNvSpPr txBox="1"/>
          <p:nvPr/>
        </p:nvSpPr>
        <p:spPr>
          <a:xfrm>
            <a:off x="4074987" y="3685980"/>
            <a:ext cx="514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TODAYS TRAINING SESSION IS FOR</a:t>
            </a:r>
          </a:p>
        </p:txBody>
      </p:sp>
    </p:spTree>
    <p:extLst>
      <p:ext uri="{BB962C8B-B14F-4D97-AF65-F5344CB8AC3E}">
        <p14:creationId xmlns:p14="http://schemas.microsoft.com/office/powerpoint/2010/main" val="1282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B4349-4562-4709-B0DE-7268C966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ea typeface="MS PGothic" panose="020B0600070205080204" pitchFamily="34" charset="-128"/>
              </a:rPr>
              <a:t>ICH Q9 Link back to patient risk</a:t>
            </a:r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D9C9D-9DC4-4DC9-B614-6550FFE3E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133" y="3309785"/>
            <a:ext cx="4392613" cy="319246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ja-JP" sz="3000" b="1">
                <a:ea typeface="MS PGothic" panose="020B0600070205080204" pitchFamily="34" charset="-128"/>
              </a:rPr>
              <a:t>Q10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FDE5CE-87DD-49AD-A6D7-DCB4ADA50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258" y="2206472"/>
            <a:ext cx="2555875" cy="429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ja-JP" sz="3000" b="1">
                <a:ea typeface="MS PGothic" panose="020B0600070205080204" pitchFamily="34" charset="-128"/>
              </a:rPr>
              <a:t>Q8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FC8E6F00-DA25-47AA-A1EF-4230ACFC0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2458" y="3470122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5400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ja-JP">
                <a:ea typeface="MS PGothic" panose="020B0600070205080204" pitchFamily="34" charset="-128"/>
              </a:rPr>
              <a:t>Process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261FD7F4-EFEC-4535-9B02-99F0A50E5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2458" y="4079722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5400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ja-JP">
                <a:ea typeface="MS PGothic" panose="020B0600070205080204" pitchFamily="34" charset="-128"/>
              </a:rPr>
              <a:t>Materials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9A1661D9-7C75-40E7-9AC4-C5DC73450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7058" y="2708122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5400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ja-JP">
                <a:ea typeface="MS PGothic" panose="020B0600070205080204" pitchFamily="34" charset="-128"/>
              </a:rPr>
              <a:t>Design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45DCE08F-AED1-45C1-8618-FE0E4DC9B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458" y="4079722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5400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ja-JP">
                <a:ea typeface="MS PGothic" panose="020B0600070205080204" pitchFamily="34" charset="-128"/>
              </a:rPr>
              <a:t>Manufacturing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DDA835F7-2F81-491D-8A6E-A41146C60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6258" y="4841722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5400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ja-JP">
                <a:ea typeface="MS PGothic" panose="020B0600070205080204" pitchFamily="34" charset="-128"/>
              </a:rPr>
              <a:t>Distribution</a:t>
            </a: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74EAAF63-6865-4875-866E-4E273113A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6458" y="5527522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25400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ja-JP">
                <a:ea typeface="MS PGothic" panose="020B0600070205080204" pitchFamily="34" charset="-128"/>
              </a:rPr>
              <a:t>Patient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0246D627-EE42-4CA9-BC69-7B46A57A2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2458" y="4689322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5400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ja-JP">
                <a:ea typeface="MS PGothic" panose="020B0600070205080204" pitchFamily="34" charset="-128"/>
              </a:rPr>
              <a:t>Facilities</a:t>
            </a:r>
          </a:p>
        </p:txBody>
      </p:sp>
      <p:cxnSp>
        <p:nvCxnSpPr>
          <p:cNvPr id="12" name="AutoShape 12">
            <a:extLst>
              <a:ext uri="{FF2B5EF4-FFF2-40B4-BE49-F238E27FC236}">
                <a16:creationId xmlns:a16="http://schemas.microsoft.com/office/drawing/2014/main" id="{4103EFDE-4DA9-4125-841F-8A749B780143}"/>
              </a:ext>
            </a:extLst>
          </p:cNvPr>
          <p:cNvCxnSpPr>
            <a:cxnSpLocks noChangeShapeType="1"/>
            <a:stCxn id="7" idx="2"/>
            <a:endCxn id="5" idx="1"/>
          </p:cNvCxnSpPr>
          <p:nvPr/>
        </p:nvCxnSpPr>
        <p:spPr bwMode="auto">
          <a:xfrm rot="16200000" flipH="1">
            <a:off x="3336208" y="3235172"/>
            <a:ext cx="520700" cy="406400"/>
          </a:xfrm>
          <a:prstGeom prst="curvedConnector2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3">
            <a:extLst>
              <a:ext uri="{FF2B5EF4-FFF2-40B4-BE49-F238E27FC236}">
                <a16:creationId xmlns:a16="http://schemas.microsoft.com/office/drawing/2014/main" id="{F7D81714-A39F-4072-A970-0C11E84DBBE6}"/>
              </a:ext>
            </a:extLst>
          </p:cNvPr>
          <p:cNvCxnSpPr>
            <a:cxnSpLocks noChangeShapeType="1"/>
            <a:stCxn id="7" idx="2"/>
            <a:endCxn id="6" idx="1"/>
          </p:cNvCxnSpPr>
          <p:nvPr/>
        </p:nvCxnSpPr>
        <p:spPr bwMode="auto">
          <a:xfrm rot="16200000" flipH="1">
            <a:off x="3031408" y="3539972"/>
            <a:ext cx="1130300" cy="406400"/>
          </a:xfrm>
          <a:prstGeom prst="curvedConnector2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4">
            <a:extLst>
              <a:ext uri="{FF2B5EF4-FFF2-40B4-BE49-F238E27FC236}">
                <a16:creationId xmlns:a16="http://schemas.microsoft.com/office/drawing/2014/main" id="{E5CDD3BF-CA7E-4BD2-B8A1-07CCF561C816}"/>
              </a:ext>
            </a:extLst>
          </p:cNvPr>
          <p:cNvCxnSpPr>
            <a:cxnSpLocks noChangeShapeType="1"/>
            <a:stCxn id="7" idx="2"/>
            <a:endCxn id="11" idx="1"/>
          </p:cNvCxnSpPr>
          <p:nvPr/>
        </p:nvCxnSpPr>
        <p:spPr bwMode="auto">
          <a:xfrm rot="16200000" flipH="1">
            <a:off x="2726608" y="3844772"/>
            <a:ext cx="1739900" cy="406400"/>
          </a:xfrm>
          <a:prstGeom prst="curvedConnector2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15">
            <a:extLst>
              <a:ext uri="{FF2B5EF4-FFF2-40B4-BE49-F238E27FC236}">
                <a16:creationId xmlns:a16="http://schemas.microsoft.com/office/drawing/2014/main" id="{81E6362B-2C9D-418A-BFD3-27BDF2C3687F}"/>
              </a:ext>
            </a:extLst>
          </p:cNvPr>
          <p:cNvCxnSpPr>
            <a:cxnSpLocks noChangeShapeType="1"/>
            <a:stCxn id="5" idx="3"/>
            <a:endCxn id="8" idx="1"/>
          </p:cNvCxnSpPr>
          <p:nvPr/>
        </p:nvCxnSpPr>
        <p:spPr bwMode="auto">
          <a:xfrm>
            <a:off x="5577758" y="3698722"/>
            <a:ext cx="508000" cy="6096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6">
            <a:extLst>
              <a:ext uri="{FF2B5EF4-FFF2-40B4-BE49-F238E27FC236}">
                <a16:creationId xmlns:a16="http://schemas.microsoft.com/office/drawing/2014/main" id="{50A46C89-ECB4-4905-A7CA-D06B8B15BAEB}"/>
              </a:ext>
            </a:extLst>
          </p:cNvPr>
          <p:cNvCxnSpPr>
            <a:cxnSpLocks noChangeShapeType="1"/>
            <a:stCxn id="6" idx="3"/>
            <a:endCxn id="8" idx="1"/>
          </p:cNvCxnSpPr>
          <p:nvPr/>
        </p:nvCxnSpPr>
        <p:spPr bwMode="auto">
          <a:xfrm>
            <a:off x="5577758" y="4308322"/>
            <a:ext cx="508000" cy="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7">
            <a:extLst>
              <a:ext uri="{FF2B5EF4-FFF2-40B4-BE49-F238E27FC236}">
                <a16:creationId xmlns:a16="http://schemas.microsoft.com/office/drawing/2014/main" id="{EABAE939-3A2F-4B79-B8FA-A85AD405F5D2}"/>
              </a:ext>
            </a:extLst>
          </p:cNvPr>
          <p:cNvCxnSpPr>
            <a:cxnSpLocks noChangeShapeType="1"/>
            <a:stCxn id="11" idx="3"/>
            <a:endCxn id="8" idx="1"/>
          </p:cNvCxnSpPr>
          <p:nvPr/>
        </p:nvCxnSpPr>
        <p:spPr bwMode="auto">
          <a:xfrm flipV="1">
            <a:off x="5577758" y="4308322"/>
            <a:ext cx="508000" cy="6096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8">
            <a:extLst>
              <a:ext uri="{FF2B5EF4-FFF2-40B4-BE49-F238E27FC236}">
                <a16:creationId xmlns:a16="http://schemas.microsoft.com/office/drawing/2014/main" id="{DC1E2A43-F55B-402E-B194-1FF6AB9A7F22}"/>
              </a:ext>
            </a:extLst>
          </p:cNvPr>
          <p:cNvCxnSpPr>
            <a:cxnSpLocks noChangeShapeType="1"/>
            <a:stCxn id="8" idx="2"/>
            <a:endCxn id="9" idx="1"/>
          </p:cNvCxnSpPr>
          <p:nvPr/>
        </p:nvCxnSpPr>
        <p:spPr bwMode="auto">
          <a:xfrm rot="16200000" flipH="1">
            <a:off x="6993808" y="4530572"/>
            <a:ext cx="520700" cy="558800"/>
          </a:xfrm>
          <a:prstGeom prst="curvedConnector2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9">
            <a:extLst>
              <a:ext uri="{FF2B5EF4-FFF2-40B4-BE49-F238E27FC236}">
                <a16:creationId xmlns:a16="http://schemas.microsoft.com/office/drawing/2014/main" id="{8B4E579C-B3FF-463B-8248-FE0ECA2D7A9D}"/>
              </a:ext>
            </a:extLst>
          </p:cNvPr>
          <p:cNvCxnSpPr>
            <a:cxnSpLocks noChangeShapeType="1"/>
            <a:stCxn id="9" idx="2"/>
            <a:endCxn id="10" idx="1"/>
          </p:cNvCxnSpPr>
          <p:nvPr/>
        </p:nvCxnSpPr>
        <p:spPr bwMode="auto">
          <a:xfrm rot="16200000" flipH="1">
            <a:off x="8555908" y="5178272"/>
            <a:ext cx="444500" cy="711200"/>
          </a:xfrm>
          <a:prstGeom prst="curvedConnector2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AutoShape 20">
            <a:extLst>
              <a:ext uri="{FF2B5EF4-FFF2-40B4-BE49-F238E27FC236}">
                <a16:creationId xmlns:a16="http://schemas.microsoft.com/office/drawing/2014/main" id="{548373E4-42AA-41AA-A87B-AD398EDCDCEF}"/>
              </a:ext>
            </a:extLst>
          </p:cNvPr>
          <p:cNvSpPr>
            <a:spLocks/>
          </p:cNvSpPr>
          <p:nvPr/>
        </p:nvSpPr>
        <p:spPr bwMode="auto">
          <a:xfrm rot="17724554">
            <a:off x="6592171" y="306234"/>
            <a:ext cx="438150" cy="6111875"/>
          </a:xfrm>
          <a:prstGeom prst="rightBrace">
            <a:avLst>
              <a:gd name="adj1" fmla="val 116244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ja-JP" altLang="en-US">
              <a:ea typeface="MS PGothic" panose="020B0600070205080204" pitchFamily="34" charset="-128"/>
            </a:endParaRPr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id="{6F7BAC9F-8126-49D0-902A-002562D2D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858" y="1869922"/>
            <a:ext cx="3429000" cy="120650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400" i="1">
                <a:ea typeface="MS PGothic" panose="020B0600070205080204" pitchFamily="34" charset="-128"/>
              </a:rPr>
              <a:t>Opportunities to impact risk using quality risk management</a:t>
            </a: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93E61C99-AA39-40FF-BAD5-801D2C651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083" y="2685897"/>
            <a:ext cx="5762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ja-JP" sz="3000" b="1">
                <a:ea typeface="MS PGothic" panose="020B0600070205080204" pitchFamily="34" charset="-128"/>
              </a:rPr>
              <a:t>Q9</a:t>
            </a:r>
          </a:p>
        </p:txBody>
      </p:sp>
    </p:spTree>
    <p:extLst>
      <p:ext uri="{BB962C8B-B14F-4D97-AF65-F5344CB8AC3E}">
        <p14:creationId xmlns:p14="http://schemas.microsoft.com/office/powerpoint/2010/main" val="166668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61B2F-BA9A-4411-8ECC-3C25D10F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Quality Risk Management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F4C53F-0C96-4D39-ACDA-4DA4BB807B30}"/>
              </a:ext>
            </a:extLst>
          </p:cNvPr>
          <p:cNvGrpSpPr/>
          <p:nvPr/>
        </p:nvGrpSpPr>
        <p:grpSpPr>
          <a:xfrm>
            <a:off x="912364" y="1895426"/>
            <a:ext cx="3671573" cy="4525962"/>
            <a:chOff x="910323" y="1688950"/>
            <a:chExt cx="2973188" cy="452596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F07EDB2-DB82-4793-9936-77C3E56F5B7D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8100" cap="flat">
              <a:solidFill>
                <a:srgbClr val="FF33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0143119-C708-43F8-B5C7-21D10C003B95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8100" cap="flat">
              <a:solidFill>
                <a:srgbClr val="FF33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21E8B8E-7673-483C-BB90-EE03E2E479AA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81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00000"/>
                  </a:solidFill>
                </a:ln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1B605A6-26F0-42A7-B22D-30B7A6ACFD7B}"/>
              </a:ext>
            </a:extLst>
          </p:cNvPr>
          <p:cNvGrpSpPr/>
          <p:nvPr/>
        </p:nvGrpSpPr>
        <p:grpSpPr>
          <a:xfrm>
            <a:off x="4751866" y="1888309"/>
            <a:ext cx="3762567" cy="4525962"/>
            <a:chOff x="910323" y="1703698"/>
            <a:chExt cx="3046874" cy="452596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CA355BD-7CBF-413A-9DFA-F53323C11DFA}"/>
                </a:ext>
              </a:extLst>
            </p:cNvPr>
            <p:cNvSpPr/>
            <p:nvPr/>
          </p:nvSpPr>
          <p:spPr>
            <a:xfrm>
              <a:off x="910323" y="1703698"/>
              <a:ext cx="2356134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81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Process Understanding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Regulatory Submission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Regulatory Inspections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Quality System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ko-KR" sz="2400" b="1" dirty="0">
                  <a:solidFill>
                    <a:srgbClr val="00B050"/>
                  </a:solidFill>
                  <a:cs typeface="Arial" pitchFamily="34" charset="0"/>
                </a:rPr>
                <a:t>PAC to continuous improvement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Risk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  <a:p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965244-57C1-4B94-AF74-7AD5CE9C3921}"/>
                </a:ext>
              </a:extLst>
            </p:cNvPr>
            <p:cNvSpPr/>
            <p:nvPr/>
          </p:nvSpPr>
          <p:spPr>
            <a:xfrm>
              <a:off x="3206392" y="4420222"/>
              <a:ext cx="750805" cy="266900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AA497A2-ECB9-4CA0-BCA9-937D663326C6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00000"/>
                  </a:solidFill>
                </a:ln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9034B6-6F35-4632-8A2D-EE1B15BD12D6}"/>
              </a:ext>
            </a:extLst>
          </p:cNvPr>
          <p:cNvGrpSpPr/>
          <p:nvPr/>
        </p:nvGrpSpPr>
        <p:grpSpPr>
          <a:xfrm>
            <a:off x="8514434" y="1858813"/>
            <a:ext cx="3671573" cy="4525962"/>
            <a:chOff x="910323" y="1688950"/>
            <a:chExt cx="2973188" cy="452596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20A9EE-60C3-48C3-B340-4AEC4C3AF69B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8100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BB06707-897E-4A32-BB90-A523B12A2E3B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8100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584130E-50FF-499D-812A-2126A2446839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00000"/>
                  </a:solidFill>
                </a:ln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3538AB-C0C6-4322-9B68-789906824EB3}"/>
              </a:ext>
            </a:extLst>
          </p:cNvPr>
          <p:cNvSpPr txBox="1"/>
          <p:nvPr/>
        </p:nvSpPr>
        <p:spPr>
          <a:xfrm>
            <a:off x="974526" y="2073386"/>
            <a:ext cx="2713224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Process Understanding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Regulatory Submission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Regulatory Inspections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Quality System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rgbClr val="00B050"/>
                </a:solidFill>
                <a:cs typeface="Arial" pitchFamily="34" charset="0"/>
              </a:rPr>
              <a:t>Post Approval Changes(PAC)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Risk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E0420-E9F2-4E59-A061-6BC3979FF651}"/>
              </a:ext>
            </a:extLst>
          </p:cNvPr>
          <p:cNvSpPr txBox="1"/>
          <p:nvPr/>
        </p:nvSpPr>
        <p:spPr>
          <a:xfrm>
            <a:off x="1181285" y="2859427"/>
            <a:ext cx="60984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ja-JP" sz="3200" b="1" dirty="0">
                <a:solidFill>
                  <a:srgbClr val="00B0F0"/>
                </a:solidFill>
                <a:ea typeface="MS PGothic" panose="020B0600070205080204" pitchFamily="34" charset="-128"/>
              </a:rPr>
              <a:t>Q8 </a:t>
            </a:r>
            <a:br>
              <a:rPr lang="en-GB" altLang="ja-JP" sz="3200" b="1" dirty="0">
                <a:solidFill>
                  <a:srgbClr val="00B0F0"/>
                </a:solidFill>
                <a:ea typeface="MS PGothic" panose="020B0600070205080204" pitchFamily="34" charset="-128"/>
              </a:rPr>
            </a:br>
            <a:r>
              <a:rPr lang="en-GB" altLang="ja-JP" sz="3200" b="1" dirty="0">
                <a:solidFill>
                  <a:srgbClr val="00B0F0"/>
                </a:solidFill>
                <a:ea typeface="MS PGothic" panose="020B0600070205080204" pitchFamily="34" charset="-128"/>
              </a:rPr>
              <a:t>&amp; </a:t>
            </a:r>
            <a:br>
              <a:rPr lang="en-GB" altLang="ja-JP" sz="3200" b="1" dirty="0">
                <a:solidFill>
                  <a:srgbClr val="00B0F0"/>
                </a:solidFill>
                <a:ea typeface="MS PGothic" panose="020B0600070205080204" pitchFamily="34" charset="-128"/>
              </a:rPr>
            </a:br>
            <a:r>
              <a:rPr lang="en-GB" altLang="ja-JP" sz="3200" b="1" dirty="0">
                <a:solidFill>
                  <a:srgbClr val="00B0F0"/>
                </a:solidFill>
                <a:ea typeface="MS PGothic" panose="020B0600070205080204" pitchFamily="34" charset="-128"/>
              </a:rPr>
              <a:t>Q9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6616FC-8A65-471B-B456-E013F0C51528}"/>
              </a:ext>
            </a:extLst>
          </p:cNvPr>
          <p:cNvSpPr txBox="1"/>
          <p:nvPr/>
        </p:nvSpPr>
        <p:spPr>
          <a:xfrm>
            <a:off x="5037456" y="2785034"/>
            <a:ext cx="60984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ja-JP" sz="3200" b="1" dirty="0">
                <a:solidFill>
                  <a:srgbClr val="F117C2"/>
                </a:solidFill>
                <a:ea typeface="MS PGothic" panose="020B0600070205080204" pitchFamily="34" charset="-128"/>
              </a:rPr>
              <a:t>Q10 </a:t>
            </a:r>
            <a:br>
              <a:rPr lang="en-GB" altLang="ja-JP" sz="3200" b="1" dirty="0">
                <a:solidFill>
                  <a:srgbClr val="F117C2"/>
                </a:solidFill>
                <a:ea typeface="MS PGothic" panose="020B0600070205080204" pitchFamily="34" charset="-128"/>
              </a:rPr>
            </a:br>
            <a:r>
              <a:rPr lang="en-GB" altLang="ja-JP" sz="3200" b="1" dirty="0">
                <a:solidFill>
                  <a:srgbClr val="F117C2"/>
                </a:solidFill>
                <a:ea typeface="MS PGothic" panose="020B0600070205080204" pitchFamily="34" charset="-128"/>
              </a:rPr>
              <a:t>&amp; </a:t>
            </a:r>
            <a:br>
              <a:rPr lang="en-GB" altLang="ja-JP" sz="3200" b="1" dirty="0">
                <a:solidFill>
                  <a:srgbClr val="F117C2"/>
                </a:solidFill>
                <a:ea typeface="MS PGothic" panose="020B0600070205080204" pitchFamily="34" charset="-128"/>
              </a:rPr>
            </a:br>
            <a:r>
              <a:rPr lang="en-GB" altLang="ja-JP" sz="3200" b="1" dirty="0">
                <a:solidFill>
                  <a:srgbClr val="F117C2"/>
                </a:solidFill>
                <a:ea typeface="MS PGothic" panose="020B0600070205080204" pitchFamily="34" charset="-128"/>
              </a:rPr>
              <a:t>Q9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04AAFF-18E6-494F-B39E-387267A8CB56}"/>
              </a:ext>
            </a:extLst>
          </p:cNvPr>
          <p:cNvSpPr txBox="1"/>
          <p:nvPr/>
        </p:nvSpPr>
        <p:spPr>
          <a:xfrm>
            <a:off x="8591368" y="2092536"/>
            <a:ext cx="266747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Process Understanding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Regulatory Submission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Regulatory Inspections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Quality System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rgbClr val="00B050"/>
                </a:solidFill>
                <a:cs typeface="Arial" pitchFamily="34" charset="0"/>
              </a:rPr>
              <a:t>Continuous improvement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Risk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  <a:p>
            <a:endParaRPr lang="en-US" sz="2400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91235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1A5A01-CC7A-4B71-902E-9BFC158FF5D4}"/>
              </a:ext>
            </a:extLst>
          </p:cNvPr>
          <p:cNvSpPr txBox="1"/>
          <p:nvPr/>
        </p:nvSpPr>
        <p:spPr>
          <a:xfrm>
            <a:off x="576035" y="35081"/>
            <a:ext cx="919933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C00000"/>
                </a:solidFill>
                <a:ea typeface="MS PGothic" panose="020B0600070205080204" pitchFamily="34" charset="-128"/>
              </a:rPr>
              <a:t>“The investigation of risks </a:t>
            </a:r>
            <a:br>
              <a:rPr lang="en-US" altLang="ja-JP" sz="6000" b="1" dirty="0">
                <a:solidFill>
                  <a:srgbClr val="C00000"/>
                </a:solidFill>
                <a:ea typeface="MS PGothic" panose="020B0600070205080204" pitchFamily="34" charset="-128"/>
              </a:rPr>
            </a:br>
            <a:r>
              <a:rPr lang="en-US" altLang="ja-JP" sz="6000" b="1" dirty="0">
                <a:solidFill>
                  <a:srgbClr val="C00000"/>
                </a:solidFill>
                <a:ea typeface="MS PGothic" panose="020B0600070205080204" pitchFamily="34" charset="-128"/>
              </a:rPr>
              <a:t>is at once </a:t>
            </a:r>
            <a:br>
              <a:rPr lang="en-US" altLang="ja-JP" sz="6000" b="1" dirty="0">
                <a:solidFill>
                  <a:srgbClr val="C00000"/>
                </a:solidFill>
                <a:ea typeface="MS PGothic" panose="020B0600070205080204" pitchFamily="34" charset="-128"/>
              </a:rPr>
            </a:br>
            <a:r>
              <a:rPr lang="en-US" altLang="ja-JP" sz="6000" b="1" dirty="0">
                <a:solidFill>
                  <a:srgbClr val="C00000"/>
                </a:solidFill>
                <a:ea typeface="MS PGothic" panose="020B0600070205080204" pitchFamily="34" charset="-128"/>
              </a:rPr>
              <a:t>a scientific activity and </a:t>
            </a:r>
            <a:br>
              <a:rPr lang="en-US" altLang="ja-JP" sz="6000" b="1" dirty="0">
                <a:solidFill>
                  <a:srgbClr val="C00000"/>
                </a:solidFill>
                <a:ea typeface="MS PGothic" panose="020B0600070205080204" pitchFamily="34" charset="-128"/>
              </a:rPr>
            </a:br>
            <a:r>
              <a:rPr lang="en-US" altLang="ja-JP" sz="6000" b="1" dirty="0">
                <a:solidFill>
                  <a:srgbClr val="C00000"/>
                </a:solidFill>
                <a:ea typeface="MS PGothic" panose="020B0600070205080204" pitchFamily="34" charset="-128"/>
              </a:rPr>
              <a:t>an expression of culture”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2306F-883D-494F-B42F-27217107E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763" y="4005976"/>
            <a:ext cx="3530231" cy="243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A781-2C39-444E-9614-04DE84590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45" y="320880"/>
            <a:ext cx="10515600" cy="1325563"/>
          </a:xfrm>
        </p:spPr>
        <p:txBody>
          <a:bodyPr/>
          <a:lstStyle/>
          <a:p>
            <a:pPr algn="ctr"/>
            <a:r>
              <a:rPr lang="en-GB" altLang="ja-JP" b="1" dirty="0">
                <a:solidFill>
                  <a:srgbClr val="7030A0"/>
                </a:solidFill>
                <a:ea typeface="MS PGothic" panose="020B0600070205080204" pitchFamily="34" charset="-128"/>
              </a:rPr>
              <a:t>Risk Management as a discipline </a:t>
            </a:r>
            <a:br>
              <a:rPr lang="en-GB" altLang="ja-JP" dirty="0">
                <a:ea typeface="MS PGothic" panose="020B0600070205080204" pitchFamily="34" charset="-128"/>
              </a:rPr>
            </a:br>
            <a:r>
              <a:rPr lang="en-GB" altLang="ja-JP" dirty="0">
                <a:ea typeface="MS PGothic" panose="020B0600070205080204" pitchFamily="34" charset="-128"/>
              </a:rPr>
              <a:t>         </a:t>
            </a:r>
            <a:r>
              <a:rPr lang="en-GB" altLang="ja-JP" sz="3600" dirty="0">
                <a:ea typeface="MS PGothic" panose="020B0600070205080204" pitchFamily="34" charset="-128"/>
              </a:rPr>
              <a:t>provides multiple benefits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6DF84-FC95-4AA5-886F-C32B141E141B}"/>
              </a:ext>
            </a:extLst>
          </p:cNvPr>
          <p:cNvSpPr txBox="1"/>
          <p:nvPr/>
        </p:nvSpPr>
        <p:spPr>
          <a:xfrm>
            <a:off x="984455" y="1502688"/>
            <a:ext cx="1077001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60000"/>
              </a:spcBef>
              <a:buFont typeface="Wingdings" panose="05000000000000000000" pitchFamily="2" charset="2"/>
              <a:buChar char="v"/>
            </a:pPr>
            <a:r>
              <a:rPr lang="en-GB" altLang="ja-JP" sz="2800" dirty="0">
                <a:ea typeface="MS PGothic" panose="020B0600070205080204" pitchFamily="34" charset="-128"/>
              </a:rPr>
              <a:t>Understand and influence the </a:t>
            </a:r>
            <a:r>
              <a:rPr lang="en-GB" altLang="ja-JP" sz="2800" dirty="0">
                <a:solidFill>
                  <a:schemeClr val="accent2"/>
                </a:solidFill>
                <a:ea typeface="MS PGothic" panose="020B0600070205080204" pitchFamily="34" charset="-128"/>
              </a:rPr>
              <a:t>factors</a:t>
            </a:r>
            <a:r>
              <a:rPr lang="en-GB" altLang="ja-JP" sz="2800" dirty="0">
                <a:ea typeface="MS PGothic" panose="020B0600070205080204" pitchFamily="34" charset="-128"/>
              </a:rPr>
              <a:t> (hazards) which impact regulators and industry business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GB" altLang="ja-JP" sz="2800" dirty="0">
                <a:ea typeface="MS PGothic" panose="020B0600070205080204" pitchFamily="34" charset="-128"/>
              </a:rPr>
              <a:t>Create awareness and a culture </a:t>
            </a:r>
          </a:p>
          <a:p>
            <a:pPr marL="914400" lvl="1" indent="-457200" eaLnBrk="1" hangingPunct="1">
              <a:spcBef>
                <a:spcPct val="10000"/>
              </a:spcBef>
              <a:buFont typeface="Wingdings" panose="05000000000000000000" pitchFamily="2" charset="2"/>
              <a:buChar char="Ø"/>
            </a:pPr>
            <a:r>
              <a:rPr lang="en-GB" altLang="ja-JP" sz="2800" dirty="0">
                <a:ea typeface="MS PGothic" panose="020B0600070205080204" pitchFamily="34" charset="-128"/>
              </a:rPr>
              <a:t>Supports an effective </a:t>
            </a:r>
            <a:r>
              <a:rPr lang="en-GB" altLang="ja-JP" sz="2800" dirty="0">
                <a:solidFill>
                  <a:schemeClr val="accent2"/>
                </a:solidFill>
                <a:ea typeface="MS PGothic" panose="020B0600070205080204" pitchFamily="34" charset="-128"/>
              </a:rPr>
              <a:t>pro-active behaviour</a:t>
            </a:r>
          </a:p>
          <a:p>
            <a:pPr marL="914400" lvl="1" indent="-457200" eaLnBrk="1" hangingPunct="1">
              <a:spcBef>
                <a:spcPct val="10000"/>
              </a:spcBef>
              <a:buFont typeface="Wingdings" panose="05000000000000000000" pitchFamily="2" charset="2"/>
              <a:buChar char="Ø"/>
            </a:pPr>
            <a:r>
              <a:rPr lang="en-GB" altLang="ja-JP" sz="2800" dirty="0">
                <a:ea typeface="MS PGothic" panose="020B0600070205080204" pitchFamily="34" charset="-128"/>
              </a:rPr>
              <a:t>Open factual </a:t>
            </a:r>
            <a:r>
              <a:rPr lang="en-GB" altLang="ja-JP" sz="2800" dirty="0">
                <a:solidFill>
                  <a:schemeClr val="accent2"/>
                </a:solidFill>
                <a:ea typeface="MS PGothic" panose="020B0600070205080204" pitchFamily="34" charset="-128"/>
              </a:rPr>
              <a:t>dialogue</a:t>
            </a:r>
          </a:p>
          <a:p>
            <a:pPr marL="914400" lvl="1" indent="-457200" eaLnBrk="1" hangingPunct="1">
              <a:spcBef>
                <a:spcPct val="10000"/>
              </a:spcBef>
              <a:buFont typeface="Wingdings" panose="05000000000000000000" pitchFamily="2" charset="2"/>
              <a:buChar char="Ø"/>
            </a:pPr>
            <a:r>
              <a:rPr lang="en-GB" altLang="ja-JP" sz="2800" dirty="0">
                <a:ea typeface="MS PGothic" panose="020B0600070205080204" pitchFamily="34" charset="-128"/>
              </a:rPr>
              <a:t>Make </a:t>
            </a:r>
            <a:r>
              <a:rPr lang="en-GB" altLang="ja-JP" sz="2800" dirty="0">
                <a:solidFill>
                  <a:schemeClr val="accent2"/>
                </a:solidFill>
                <a:ea typeface="MS PGothic" panose="020B0600070205080204" pitchFamily="34" charset="-128"/>
              </a:rPr>
              <a:t>decisions</a:t>
            </a:r>
            <a:r>
              <a:rPr lang="en-GB" altLang="ja-JP" sz="2800" dirty="0">
                <a:ea typeface="MS PGothic" panose="020B0600070205080204" pitchFamily="34" charset="-128"/>
              </a:rPr>
              <a:t> traceable and consistent</a:t>
            </a:r>
            <a:endParaRPr lang="en-GB" altLang="ja-JP" sz="2800" dirty="0">
              <a:solidFill>
                <a:schemeClr val="accent2"/>
              </a:solidFill>
              <a:ea typeface="MS PGothic" panose="020B0600070205080204" pitchFamily="34" charset="-128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GB" altLang="ja-JP" sz="2800" dirty="0">
                <a:ea typeface="MS PGothic" panose="020B0600070205080204" pitchFamily="34" charset="-128"/>
              </a:rPr>
              <a:t>Provide assurance </a:t>
            </a:r>
          </a:p>
          <a:p>
            <a:pPr marL="914400" lvl="1" indent="-457200" eaLnBrk="1" hangingPunct="1">
              <a:spcBef>
                <a:spcPct val="10000"/>
              </a:spcBef>
              <a:buFont typeface="Wingdings" panose="05000000000000000000" pitchFamily="2" charset="2"/>
              <a:buChar char="Ø"/>
            </a:pPr>
            <a:r>
              <a:rPr lang="en-GB" altLang="ja-JP" sz="2800" dirty="0">
                <a:ea typeface="MS PGothic" panose="020B0600070205080204" pitchFamily="34" charset="-128"/>
              </a:rPr>
              <a:t>Risks are </a:t>
            </a:r>
            <a:r>
              <a:rPr lang="en-GB" altLang="ja-JP" sz="2800" dirty="0">
                <a:solidFill>
                  <a:schemeClr val="accent2"/>
                </a:solidFill>
                <a:ea typeface="MS PGothic" panose="020B0600070205080204" pitchFamily="34" charset="-128"/>
              </a:rPr>
              <a:t>adequately managed</a:t>
            </a:r>
            <a:endParaRPr lang="en-GB" altLang="ja-JP" sz="2800" dirty="0">
              <a:ea typeface="MS PGothic" panose="020B0600070205080204" pitchFamily="34" charset="-128"/>
            </a:endParaRPr>
          </a:p>
          <a:p>
            <a:pPr marL="914400" lvl="1" indent="-457200" eaLnBrk="1" hangingPunct="1">
              <a:spcBef>
                <a:spcPct val="10000"/>
              </a:spcBef>
              <a:buFont typeface="Wingdings" panose="05000000000000000000" pitchFamily="2" charset="2"/>
              <a:buChar char="Ø"/>
            </a:pPr>
            <a:r>
              <a:rPr lang="en-GB" altLang="ja-JP" sz="2800" dirty="0">
                <a:solidFill>
                  <a:schemeClr val="accent2"/>
                </a:solidFill>
                <a:ea typeface="MS PGothic" panose="020B0600070205080204" pitchFamily="34" charset="-128"/>
              </a:rPr>
              <a:t>Compliance</a:t>
            </a:r>
            <a:r>
              <a:rPr lang="en-GB" altLang="ja-JP" sz="2800" dirty="0">
                <a:ea typeface="MS PGothic" panose="020B0600070205080204" pitchFamily="34" charset="-128"/>
              </a:rPr>
              <a:t> to external and internal requirements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GB" altLang="ja-JP" sz="2800" dirty="0">
                <a:ea typeface="MS PGothic" panose="020B0600070205080204" pitchFamily="34" charset="-128"/>
              </a:rPr>
              <a:t>Recognise </a:t>
            </a:r>
            <a:r>
              <a:rPr lang="en-GB" altLang="ja-JP" sz="2800" dirty="0">
                <a:solidFill>
                  <a:schemeClr val="accent2"/>
                </a:solidFill>
                <a:ea typeface="MS PGothic" panose="020B0600070205080204" pitchFamily="34" charset="-128"/>
              </a:rPr>
              <a:t>risks at a desired level</a:t>
            </a:r>
            <a:r>
              <a:rPr lang="en-GB" altLang="ja-JP" sz="2800" dirty="0">
                <a:ea typeface="MS PGothic" panose="020B0600070205080204" pitchFamily="34" charset="-128"/>
              </a:rPr>
              <a:t> </a:t>
            </a:r>
          </a:p>
          <a:p>
            <a:pPr marL="914400" lvl="1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ja-JP" sz="2800" dirty="0">
                <a:ea typeface="MS PGothic" panose="020B0600070205080204" pitchFamily="34" charset="-128"/>
              </a:rPr>
              <a:t>Zero risk not possible</a:t>
            </a:r>
          </a:p>
        </p:txBody>
      </p:sp>
    </p:spTree>
    <p:extLst>
      <p:ext uri="{BB962C8B-B14F-4D97-AF65-F5344CB8AC3E}">
        <p14:creationId xmlns:p14="http://schemas.microsoft.com/office/powerpoint/2010/main" val="1363141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9710D-3461-4CCD-9366-9D633E4C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5872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GB" altLang="ja-JP" sz="4800" b="1" dirty="0">
                <a:ea typeface="MS PGothic" panose="020B0600070205080204" pitchFamily="34" charset="-128"/>
              </a:rPr>
              <a:t>The Hurdles</a:t>
            </a:r>
            <a:endParaRPr lang="en-US" sz="4800" b="1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B8C067F-9C07-47A2-B3C4-0D38CE66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5674" y="1931837"/>
            <a:ext cx="3878263" cy="2381250"/>
          </a:xfrm>
          <a:prstGeom prst="cloudCallout">
            <a:avLst>
              <a:gd name="adj1" fmla="val -2625"/>
              <a:gd name="adj2" fmla="val 114199"/>
            </a:avLst>
          </a:prstGeom>
          <a:solidFill>
            <a:srgbClr val="FFFF00">
              <a:alpha val="56078"/>
            </a:srgbClr>
          </a:solidFill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ja-JP" sz="10000" b="1">
                <a:ea typeface="MS PGothic" panose="020B0600070205080204" pitchFamily="34" charset="-128"/>
              </a:rPr>
              <a:t>?</a:t>
            </a:r>
            <a:endParaRPr lang="en-GB" altLang="ja-JP" sz="10000">
              <a:ea typeface="MS PGothic" panose="020B0600070205080204" pitchFamily="34" charset="-128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C568C4E6-6F19-4ADC-97DF-EE0D9B1F4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63" y="1814512"/>
            <a:ext cx="3084512" cy="3240088"/>
          </a:xfrm>
          <a:prstGeom prst="rightArrowCallout">
            <a:avLst>
              <a:gd name="adj1" fmla="val 23674"/>
              <a:gd name="adj2" fmla="val 26261"/>
              <a:gd name="adj3" fmla="val 10713"/>
              <a:gd name="adj4" fmla="val 83403"/>
            </a:avLst>
          </a:prstGeom>
          <a:solidFill>
            <a:srgbClr val="9AFE86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ja-JP" sz="2400" b="1" dirty="0">
                <a:solidFill>
                  <a:schemeClr val="accent2"/>
                </a:solidFill>
                <a:ea typeface="MS PGothic" panose="020B0600070205080204" pitchFamily="34" charset="-128"/>
              </a:rPr>
              <a:t>Increasing external requirements</a:t>
            </a:r>
            <a:br>
              <a:rPr lang="en-GB" altLang="ja-JP" sz="2400" b="1" dirty="0">
                <a:solidFill>
                  <a:schemeClr val="accent2"/>
                </a:solidFill>
                <a:ea typeface="MS PGothic" panose="020B0600070205080204" pitchFamily="34" charset="-128"/>
              </a:rPr>
            </a:br>
            <a:r>
              <a:rPr lang="en-GB" altLang="ja-JP" sz="2000" b="1" dirty="0">
                <a:ea typeface="MS PGothic" panose="020B0600070205080204" pitchFamily="34" charset="-128"/>
              </a:rPr>
              <a:t>for best practice, transparency and compliance</a:t>
            </a:r>
          </a:p>
          <a:p>
            <a:pPr lvl="1" eaLnBrk="1" hangingPunct="1">
              <a:buFontTx/>
              <a:buChar char="•"/>
            </a:pPr>
            <a:r>
              <a:rPr lang="en-GB" altLang="ja-JP" sz="1600" dirty="0">
                <a:ea typeface="MS PGothic" panose="020B0600070205080204" pitchFamily="34" charset="-128"/>
              </a:rPr>
              <a:t> Public / Community</a:t>
            </a:r>
          </a:p>
          <a:p>
            <a:pPr lvl="1" eaLnBrk="1" hangingPunct="1">
              <a:buFontTx/>
              <a:buChar char="•"/>
            </a:pPr>
            <a:r>
              <a:rPr lang="en-GB" altLang="ja-JP" sz="1600" dirty="0">
                <a:ea typeface="MS PGothic" panose="020B0600070205080204" pitchFamily="34" charset="-128"/>
              </a:rPr>
              <a:t> Governments</a:t>
            </a:r>
          </a:p>
          <a:p>
            <a:pPr lvl="1" eaLnBrk="1" hangingPunct="1">
              <a:buFontTx/>
              <a:buChar char="•"/>
            </a:pPr>
            <a:r>
              <a:rPr lang="en-GB" altLang="ja-JP" sz="1600" dirty="0">
                <a:ea typeface="MS PGothic" panose="020B0600070205080204" pitchFamily="34" charset="-128"/>
              </a:rPr>
              <a:t> Regulators</a:t>
            </a:r>
          </a:p>
          <a:p>
            <a:pPr lvl="1" eaLnBrk="1" hangingPunct="1">
              <a:buFontTx/>
              <a:buChar char="•"/>
            </a:pPr>
            <a:r>
              <a:rPr lang="en-GB" altLang="ja-JP" sz="1600" dirty="0">
                <a:ea typeface="MS PGothic" panose="020B0600070205080204" pitchFamily="34" charset="-128"/>
              </a:rPr>
              <a:t> Patients</a:t>
            </a:r>
          </a:p>
          <a:p>
            <a:pPr lvl="1" eaLnBrk="1" hangingPunct="1">
              <a:buFontTx/>
              <a:buChar char="•"/>
            </a:pPr>
            <a:r>
              <a:rPr lang="en-GB" altLang="ja-JP" sz="1600" dirty="0">
                <a:ea typeface="MS PGothic" panose="020B0600070205080204" pitchFamily="34" charset="-128"/>
              </a:rPr>
              <a:t> Investors / Creditors</a:t>
            </a:r>
            <a:endParaRPr lang="en-GB" altLang="ja-JP" sz="1600" dirty="0">
              <a:latin typeface="Imago" pitchFamily="2" charset="0"/>
              <a:ea typeface="MS PGothic" panose="020B0600070205080204" pitchFamily="34" charset="-128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58D2D3D9-BF90-4B5A-8206-47A794D3CC6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28509" y="1814512"/>
            <a:ext cx="3300413" cy="3228975"/>
          </a:xfrm>
          <a:prstGeom prst="rightArrowCallout">
            <a:avLst>
              <a:gd name="adj1" fmla="val 22537"/>
              <a:gd name="adj2" fmla="val 25000"/>
              <a:gd name="adj3" fmla="val 10950"/>
              <a:gd name="adj4" fmla="val 82764"/>
            </a:avLst>
          </a:prstGeom>
          <a:solidFill>
            <a:srgbClr val="BBFFF9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ja-JP" sz="2400" b="1" dirty="0">
                <a:solidFill>
                  <a:schemeClr val="accent2"/>
                </a:solidFill>
                <a:ea typeface="MS PGothic" panose="020B0600070205080204" pitchFamily="34" charset="-128"/>
              </a:rPr>
              <a:t>Growing</a:t>
            </a:r>
            <a:r>
              <a:rPr lang="en-GB" altLang="ja-JP" sz="2400" b="1" dirty="0">
                <a:ea typeface="MS PGothic" panose="020B0600070205080204" pitchFamily="34" charset="-128"/>
              </a:rPr>
              <a:t> </a:t>
            </a:r>
            <a:br>
              <a:rPr lang="en-GB" altLang="ja-JP" sz="2400" b="1" dirty="0">
                <a:ea typeface="MS PGothic" panose="020B0600070205080204" pitchFamily="34" charset="-128"/>
              </a:rPr>
            </a:br>
            <a:r>
              <a:rPr lang="en-GB" altLang="ja-JP" sz="2400" b="1" dirty="0">
                <a:solidFill>
                  <a:schemeClr val="accent2"/>
                </a:solidFill>
                <a:ea typeface="MS PGothic" panose="020B0600070205080204" pitchFamily="34" charset="-128"/>
              </a:rPr>
              <a:t>complexity</a:t>
            </a:r>
            <a:br>
              <a:rPr lang="en-GB" altLang="ja-JP" sz="2000" b="1" dirty="0">
                <a:solidFill>
                  <a:schemeClr val="accent2"/>
                </a:solidFill>
                <a:ea typeface="MS PGothic" panose="020B0600070205080204" pitchFamily="34" charset="-128"/>
              </a:rPr>
            </a:br>
            <a:r>
              <a:rPr lang="en-GB" altLang="ja-JP" sz="2000" b="1" dirty="0">
                <a:ea typeface="MS PGothic" panose="020B0600070205080204" pitchFamily="34" charset="-128"/>
              </a:rPr>
              <a:t>and scope of risks</a:t>
            </a:r>
            <a:br>
              <a:rPr lang="en-GB" altLang="ja-JP" sz="2000" b="1" dirty="0">
                <a:ea typeface="MS PGothic" panose="020B0600070205080204" pitchFamily="34" charset="-128"/>
              </a:rPr>
            </a:br>
            <a:r>
              <a:rPr lang="en-GB" altLang="ja-JP" dirty="0">
                <a:ea typeface="MS PGothic" panose="020B0600070205080204" pitchFamily="34" charset="-128"/>
              </a:rPr>
              <a:t> Globalisation</a:t>
            </a:r>
            <a:br>
              <a:rPr lang="en-GB" altLang="ja-JP" dirty="0">
                <a:ea typeface="MS PGothic" panose="020B0600070205080204" pitchFamily="34" charset="-128"/>
              </a:rPr>
            </a:br>
            <a:r>
              <a:rPr lang="en-GB" altLang="ja-JP" dirty="0">
                <a:ea typeface="MS PGothic" panose="020B0600070205080204" pitchFamily="34" charset="-128"/>
              </a:rPr>
              <a:t>   “Multinational” </a:t>
            </a:r>
          </a:p>
          <a:p>
            <a:pPr lvl="1" eaLnBrk="1" hangingPunct="1">
              <a:buFontTx/>
              <a:buChar char="•"/>
            </a:pPr>
            <a:r>
              <a:rPr lang="en-GB" altLang="ja-JP" b="1" dirty="0">
                <a:ea typeface="MS PGothic" panose="020B0600070205080204" pitchFamily="34" charset="-128"/>
              </a:rPr>
              <a:t> </a:t>
            </a:r>
            <a:r>
              <a:rPr lang="en-GB" altLang="ja-JP" dirty="0">
                <a:ea typeface="MS PGothic" panose="020B0600070205080204" pitchFamily="34" charset="-128"/>
              </a:rPr>
              <a:t>Multi-factor approaches</a:t>
            </a:r>
          </a:p>
          <a:p>
            <a:pPr lvl="1" eaLnBrk="1" hangingPunct="1">
              <a:buFontTx/>
              <a:buChar char="•"/>
            </a:pPr>
            <a:r>
              <a:rPr lang="en-GB" altLang="ja-JP" dirty="0">
                <a:ea typeface="MS PGothic" panose="020B0600070205080204" pitchFamily="34" charset="-128"/>
              </a:rPr>
              <a:t> Regulatory expectations</a:t>
            </a:r>
            <a:r>
              <a:rPr lang="en-US" altLang="ja-JP" b="1" dirty="0">
                <a:ea typeface="MS PGothic" panose="020B0600070205080204" pitchFamily="34" charset="-128"/>
              </a:rPr>
              <a:t> </a:t>
            </a:r>
            <a:endParaRPr lang="en-GB" altLang="ja-JP" dirty="0">
              <a:ea typeface="MS PGothic" panose="020B0600070205080204" pitchFamily="34" charset="-128"/>
            </a:endParaRPr>
          </a:p>
          <a:p>
            <a:pPr lvl="1" eaLnBrk="1" hangingPunct="1">
              <a:buFontTx/>
              <a:buChar char="•"/>
            </a:pPr>
            <a:r>
              <a:rPr lang="en-GB" altLang="ja-JP" dirty="0">
                <a:ea typeface="MS PGothic" panose="020B0600070205080204" pitchFamily="34" charset="-128"/>
              </a:rPr>
              <a:t> Acceptance of </a:t>
            </a:r>
            <a:br>
              <a:rPr lang="en-GB" altLang="ja-JP" dirty="0">
                <a:ea typeface="MS PGothic" panose="020B0600070205080204" pitchFamily="34" charset="-128"/>
              </a:rPr>
            </a:br>
            <a:r>
              <a:rPr lang="en-GB" altLang="ja-JP" dirty="0">
                <a:ea typeface="MS PGothic" panose="020B0600070205080204" pitchFamily="34" charset="-128"/>
              </a:rPr>
              <a:t>   risk and uncertainty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640ABB28-F43B-44F9-BD85-E576EFC7D303}"/>
              </a:ext>
            </a:extLst>
          </p:cNvPr>
          <p:cNvGrpSpPr>
            <a:grpSpLocks/>
          </p:cNvGrpSpPr>
          <p:nvPr/>
        </p:nvGrpSpPr>
        <p:grpSpPr bwMode="auto">
          <a:xfrm>
            <a:off x="4077264" y="4462874"/>
            <a:ext cx="4319587" cy="2087563"/>
            <a:chOff x="1565" y="2750"/>
            <a:chExt cx="2721" cy="1315"/>
          </a:xfrm>
        </p:grpSpPr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6EFED55D-7F5E-452E-A404-83ADC589EC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00" y="2115"/>
              <a:ext cx="1315" cy="2585"/>
            </a:xfrm>
            <a:prstGeom prst="rightArrowCallout">
              <a:avLst>
                <a:gd name="adj1" fmla="val 44376"/>
                <a:gd name="adj2" fmla="val 36057"/>
                <a:gd name="adj3" fmla="val 20917"/>
                <a:gd name="adj4" fmla="val 68139"/>
              </a:avLst>
            </a:prstGeom>
            <a:solidFill>
              <a:srgbClr val="FFCDD5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anchor="ctr"/>
            <a:lstStyle>
              <a:lvl1pPr>
                <a:tabLst>
                  <a:tab pos="14271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14271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14271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14271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14271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271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271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271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271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br>
                <a:rPr lang="en-GB" altLang="ja-JP" sz="600" b="1">
                  <a:solidFill>
                    <a:schemeClr val="accent2"/>
                  </a:solidFill>
                  <a:ea typeface="MS PGothic" panose="020B0600070205080204" pitchFamily="34" charset="-128"/>
                </a:rPr>
              </a:br>
              <a:r>
                <a:rPr lang="en-GB" altLang="ja-JP" sz="2400" b="1">
                  <a:solidFill>
                    <a:schemeClr val="accent2"/>
                  </a:solidFill>
                  <a:ea typeface="MS PGothic" panose="020B0600070205080204" pitchFamily="34" charset="-128"/>
                </a:rPr>
                <a:t>Increasing </a:t>
              </a:r>
              <a:br>
                <a:rPr lang="en-GB" altLang="ja-JP" sz="2400" b="1">
                  <a:solidFill>
                    <a:schemeClr val="accent2"/>
                  </a:solidFill>
                  <a:ea typeface="MS PGothic" panose="020B0600070205080204" pitchFamily="34" charset="-128"/>
                </a:rPr>
              </a:br>
              <a:r>
                <a:rPr lang="en-GB" altLang="ja-JP" sz="2400" b="1">
                  <a:solidFill>
                    <a:schemeClr val="accent2"/>
                  </a:solidFill>
                  <a:ea typeface="MS PGothic" panose="020B0600070205080204" pitchFamily="34" charset="-128"/>
                </a:rPr>
                <a:t>efforts</a:t>
              </a:r>
              <a:r>
                <a:rPr lang="en-GB" altLang="ja-JP" sz="2400" b="1">
                  <a:ea typeface="MS PGothic" panose="020B0600070205080204" pitchFamily="34" charset="-128"/>
                </a:rPr>
                <a:t> </a:t>
              </a:r>
              <a:r>
                <a:rPr lang="en-GB" altLang="ja-JP" sz="2400" b="1">
                  <a:solidFill>
                    <a:schemeClr val="accent2"/>
                  </a:solidFill>
                  <a:ea typeface="MS PGothic" panose="020B0600070205080204" pitchFamily="34" charset="-128"/>
                </a:rPr>
                <a:t>and costs </a:t>
              </a:r>
              <a:br>
                <a:rPr lang="en-GB" altLang="ja-JP" sz="2400" b="1">
                  <a:solidFill>
                    <a:schemeClr val="accent2"/>
                  </a:solidFill>
                  <a:ea typeface="MS PGothic" panose="020B0600070205080204" pitchFamily="34" charset="-128"/>
                </a:rPr>
              </a:br>
              <a:r>
                <a:rPr lang="en-GB" altLang="ja-JP" sz="2000" b="1">
                  <a:ea typeface="MS PGothic" panose="020B0600070205080204" pitchFamily="34" charset="-128"/>
                </a:rPr>
                <a:t>for sustainability</a:t>
              </a:r>
              <a:br>
                <a:rPr lang="en-GB" altLang="ja-JP" sz="2000" b="1">
                  <a:ea typeface="MS PGothic" panose="020B0600070205080204" pitchFamily="34" charset="-128"/>
                </a:rPr>
              </a:br>
              <a:endParaRPr lang="en-GB" altLang="ja-JP" sz="2000" b="1">
                <a:ea typeface="MS PGothic" panose="020B0600070205080204" pitchFamily="34" charset="-128"/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A125B7AF-0591-4EAA-B330-79E900155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3391"/>
              <a:ext cx="1497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538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3">
                <a:buFontTx/>
                <a:buChar char="•"/>
              </a:pPr>
              <a:r>
                <a:rPr lang="en-GB" altLang="ja-JP" sz="1600">
                  <a:ea typeface="MS PGothic" panose="020B0600070205080204" pitchFamily="34" charset="-128"/>
                </a:rPr>
                <a:t> Documentation</a:t>
              </a:r>
            </a:p>
            <a:p>
              <a:pPr lvl="3">
                <a:buFontTx/>
                <a:buChar char="•"/>
              </a:pPr>
              <a:r>
                <a:rPr lang="en-GB" altLang="ja-JP" sz="1600">
                  <a:ea typeface="MS PGothic" panose="020B0600070205080204" pitchFamily="34" charset="-128"/>
                </a:rPr>
                <a:t> Projects</a:t>
              </a:r>
            </a:p>
            <a:p>
              <a:pPr lvl="3">
                <a:buFontTx/>
                <a:buChar char="•"/>
              </a:pPr>
              <a:r>
                <a:rPr lang="en-GB" altLang="ja-JP" sz="1600">
                  <a:ea typeface="MS PGothic" panose="020B0600070205080204" pitchFamily="34" charset="-128"/>
                </a:rPr>
                <a:t> Systems</a:t>
              </a:r>
            </a:p>
            <a:p>
              <a:pPr lvl="3">
                <a:buFontTx/>
                <a:buChar char="•"/>
              </a:pPr>
              <a:r>
                <a:rPr lang="en-GB" altLang="ja-JP" sz="1600">
                  <a:ea typeface="MS PGothic" panose="020B0600070205080204" pitchFamily="34" charset="-128"/>
                </a:rPr>
                <a:t> Interfaces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58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DDD7-DE3E-4C17-A2D2-0A944B3E0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735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ja-JP" sz="4400" b="1" dirty="0">
                <a:ea typeface="MS PGothic" panose="020B0600070205080204" pitchFamily="34" charset="-128"/>
              </a:rPr>
              <a:t>Empowerment &amp; Flexibility</a:t>
            </a:r>
            <a:br>
              <a:rPr lang="en-GB" altLang="ja-JP" sz="4400" b="1" dirty="0">
                <a:ea typeface="MS PGothic" panose="020B0600070205080204" pitchFamily="34" charset="-128"/>
              </a:rPr>
            </a:br>
            <a:r>
              <a:rPr lang="en-GB" altLang="ja-JP" sz="3600" b="1" dirty="0">
                <a:ea typeface="MS PGothic" panose="020B0600070205080204" pitchFamily="34" charset="-128"/>
              </a:rPr>
              <a:t>An appropriate integrated approach </a:t>
            </a:r>
            <a:br>
              <a:rPr lang="en-GB" altLang="ja-JP" sz="3600" b="1" dirty="0">
                <a:ea typeface="MS PGothic" panose="020B0600070205080204" pitchFamily="34" charset="-128"/>
              </a:rPr>
            </a:br>
            <a:r>
              <a:rPr lang="en-GB" altLang="ja-JP" sz="3600" b="1" dirty="0">
                <a:solidFill>
                  <a:schemeClr val="accent2"/>
                </a:solidFill>
                <a:ea typeface="MS PGothic" panose="020B0600070205080204" pitchFamily="34" charset="-128"/>
              </a:rPr>
              <a:t>helps to meet requirements more efficiently</a:t>
            </a:r>
            <a:br>
              <a:rPr lang="en-GB" altLang="ja-JP" sz="4400" b="1" dirty="0">
                <a:solidFill>
                  <a:schemeClr val="accent2"/>
                </a:solidFill>
                <a:ea typeface="MS PGothic" panose="020B0600070205080204" pitchFamily="34" charset="-128"/>
              </a:rPr>
            </a:br>
            <a:endParaRPr lang="en-US" b="1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8AE88D34-A3C5-49A1-BAB0-D9C555093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606" y="2205037"/>
            <a:ext cx="4014787" cy="2447925"/>
          </a:xfrm>
          <a:prstGeom prst="cloudCallout">
            <a:avLst>
              <a:gd name="adj1" fmla="val -93023"/>
              <a:gd name="adj2" fmla="val 6551"/>
            </a:avLst>
          </a:prstGeom>
          <a:solidFill>
            <a:srgbClr val="FFFF00">
              <a:alpha val="56078"/>
            </a:srgbClr>
          </a:solidFill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ja-JP" sz="3000" b="1">
                <a:ea typeface="MS PGothic" panose="020B0600070205080204" pitchFamily="34" charset="-128"/>
              </a:rPr>
              <a:t>Quality </a:t>
            </a:r>
            <a:br>
              <a:rPr lang="en-GB" altLang="ja-JP" sz="3000" b="1">
                <a:ea typeface="MS PGothic" panose="020B0600070205080204" pitchFamily="34" charset="-128"/>
              </a:rPr>
            </a:br>
            <a:r>
              <a:rPr lang="en-GB" altLang="ja-JP" sz="3000" b="1">
                <a:ea typeface="MS PGothic" panose="020B0600070205080204" pitchFamily="34" charset="-128"/>
              </a:rPr>
              <a:t>Risk </a:t>
            </a:r>
            <a:br>
              <a:rPr lang="en-GB" altLang="ja-JP" sz="3000" b="1">
                <a:ea typeface="MS PGothic" panose="020B0600070205080204" pitchFamily="34" charset="-128"/>
              </a:rPr>
            </a:br>
            <a:r>
              <a:rPr lang="en-GB" altLang="ja-JP" sz="3000" b="1">
                <a:ea typeface="MS PGothic" panose="020B0600070205080204" pitchFamily="34" charset="-128"/>
              </a:rPr>
              <a:t>Management</a:t>
            </a:r>
            <a:endParaRPr lang="en-GB" altLang="ja-JP" sz="3000">
              <a:ea typeface="MS PGothic" panose="020B0600070205080204" pitchFamily="34" charset="-128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069A51F1-56D2-4758-9B49-3706A2361E3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282779" y="2649535"/>
            <a:ext cx="770399" cy="1395413"/>
          </a:xfrm>
          <a:prstGeom prst="leftArrow">
            <a:avLst>
              <a:gd name="adj1" fmla="val 46093"/>
              <a:gd name="adj2" fmla="val 44921"/>
            </a:avLst>
          </a:prstGeom>
          <a:solidFill>
            <a:schemeClr val="hlink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ja-JP" altLang="en-US" dirty="0">
              <a:ea typeface="MS PGothic" panose="020B0600070205080204" pitchFamily="34" charset="-128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403459-37C2-4988-85BB-3FCCB7359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783" y="2600324"/>
            <a:ext cx="2459037" cy="1657350"/>
          </a:xfrm>
          <a:prstGeom prst="rect">
            <a:avLst/>
          </a:prstGeom>
          <a:solidFill>
            <a:srgbClr val="9AFE86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ja-JP" sz="2400" b="1" dirty="0">
                <a:solidFill>
                  <a:schemeClr val="accent2"/>
                </a:solidFill>
                <a:ea typeface="MS PGothic" panose="020B0600070205080204" pitchFamily="34" charset="-128"/>
              </a:rPr>
              <a:t>Proactive </a:t>
            </a:r>
            <a:br>
              <a:rPr lang="en-GB" altLang="ja-JP" sz="2400" b="1" dirty="0">
                <a:solidFill>
                  <a:schemeClr val="accent2"/>
                </a:solidFill>
                <a:ea typeface="MS PGothic" panose="020B0600070205080204" pitchFamily="34" charset="-128"/>
              </a:rPr>
            </a:br>
            <a:r>
              <a:rPr lang="en-GB" altLang="ja-JP" sz="2400" b="1" dirty="0">
                <a:solidFill>
                  <a:schemeClr val="accent2"/>
                </a:solidFill>
                <a:ea typeface="MS PGothic" panose="020B0600070205080204" pitchFamily="34" charset="-128"/>
              </a:rPr>
              <a:t>disclosure </a:t>
            </a:r>
            <a:br>
              <a:rPr lang="en-GB" altLang="ja-JP" sz="2400" b="1" dirty="0">
                <a:solidFill>
                  <a:schemeClr val="accent2"/>
                </a:solidFill>
                <a:ea typeface="MS PGothic" panose="020B0600070205080204" pitchFamily="34" charset="-128"/>
              </a:rPr>
            </a:br>
            <a:r>
              <a:rPr lang="en-GB" altLang="ja-JP" sz="1900" b="1" dirty="0">
                <a:ea typeface="MS PGothic" panose="020B0600070205080204" pitchFamily="34" charset="-128"/>
              </a:rPr>
              <a:t>build trust and </a:t>
            </a:r>
            <a:br>
              <a:rPr lang="en-GB" altLang="ja-JP" sz="1900" b="1" dirty="0">
                <a:ea typeface="MS PGothic" panose="020B0600070205080204" pitchFamily="34" charset="-128"/>
              </a:rPr>
            </a:br>
            <a:r>
              <a:rPr lang="en-GB" altLang="ja-JP" sz="1900" b="1" dirty="0">
                <a:ea typeface="MS PGothic" panose="020B0600070205080204" pitchFamily="34" charset="-128"/>
              </a:rPr>
              <a:t>understanding </a:t>
            </a:r>
            <a:endParaRPr lang="en-GB" altLang="ja-JP" sz="1600" dirty="0">
              <a:ea typeface="MS PGothic" panose="020B0600070205080204" pitchFamily="34" charset="-128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628A08-6F60-4C0B-8EB9-F791F2D4F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8865" y="2518566"/>
            <a:ext cx="2844800" cy="1657350"/>
          </a:xfrm>
          <a:prstGeom prst="rect">
            <a:avLst/>
          </a:prstGeom>
          <a:solidFill>
            <a:srgbClr val="BBFFF9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ja-JP" sz="2400" b="1" dirty="0">
                <a:solidFill>
                  <a:schemeClr val="accent2"/>
                </a:solidFill>
                <a:ea typeface="MS PGothic" panose="020B0600070205080204" pitchFamily="34" charset="-128"/>
              </a:rPr>
              <a:t>Improve </a:t>
            </a:r>
            <a:br>
              <a:rPr lang="en-GB" altLang="ja-JP" sz="2400" b="1" dirty="0">
                <a:solidFill>
                  <a:schemeClr val="accent2"/>
                </a:solidFill>
                <a:ea typeface="MS PGothic" panose="020B0600070205080204" pitchFamily="34" charset="-128"/>
              </a:rPr>
            </a:br>
            <a:r>
              <a:rPr lang="en-GB" altLang="ja-JP" sz="2400" b="1" dirty="0">
                <a:solidFill>
                  <a:schemeClr val="accent2"/>
                </a:solidFill>
                <a:ea typeface="MS PGothic" panose="020B0600070205080204" pitchFamily="34" charset="-128"/>
              </a:rPr>
              <a:t>communication</a:t>
            </a:r>
            <a:br>
              <a:rPr lang="en-GB" altLang="ja-JP" sz="2400" b="1" dirty="0">
                <a:ea typeface="MS PGothic" panose="020B0600070205080204" pitchFamily="34" charset="-128"/>
              </a:rPr>
            </a:br>
            <a:r>
              <a:rPr lang="en-GB" altLang="ja-JP" sz="1900" b="1" dirty="0">
                <a:ea typeface="MS PGothic" panose="020B0600070205080204" pitchFamily="34" charset="-128"/>
              </a:rPr>
              <a:t>through sharing</a:t>
            </a:r>
            <a:r>
              <a:rPr lang="en-GB" altLang="ja-JP" sz="1900" dirty="0">
                <a:ea typeface="MS PGothic" panose="020B0600070205080204" pitchFamily="34" charset="-128"/>
              </a:rPr>
              <a:t> </a:t>
            </a:r>
            <a:r>
              <a:rPr lang="en-GB" altLang="ja-JP" sz="1900" b="1" dirty="0">
                <a:ea typeface="MS PGothic" panose="020B0600070205080204" pitchFamily="34" charset="-128"/>
              </a:rPr>
              <a:t>best </a:t>
            </a:r>
            <a:br>
              <a:rPr lang="en-GB" altLang="ja-JP" sz="1900" b="1" dirty="0">
                <a:ea typeface="MS PGothic" panose="020B0600070205080204" pitchFamily="34" charset="-128"/>
              </a:rPr>
            </a:br>
            <a:r>
              <a:rPr lang="en-GB" altLang="ja-JP" sz="1900" b="1" dirty="0">
                <a:ea typeface="MS PGothic" panose="020B0600070205080204" pitchFamily="34" charset="-128"/>
              </a:rPr>
              <a:t>practice and science </a:t>
            </a:r>
            <a:br>
              <a:rPr lang="en-GB" altLang="ja-JP" sz="1900" b="1" dirty="0">
                <a:ea typeface="MS PGothic" panose="020B0600070205080204" pitchFamily="34" charset="-128"/>
              </a:rPr>
            </a:br>
            <a:r>
              <a:rPr lang="en-GB" altLang="ja-JP" sz="1900" b="1" dirty="0">
                <a:ea typeface="MS PGothic" panose="020B0600070205080204" pitchFamily="34" charset="-128"/>
              </a:rPr>
              <a:t>based knowledge</a:t>
            </a:r>
            <a:endParaRPr lang="en-GB" altLang="ja-JP" sz="1600" dirty="0">
              <a:ea typeface="MS PGothic" panose="020B0600070205080204" pitchFamily="34" charset="-128"/>
            </a:endParaRP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7498C6E5-9F17-485B-B4EC-6DDEB1C010F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42469" y="2833251"/>
            <a:ext cx="666750" cy="1395412"/>
          </a:xfrm>
          <a:prstGeom prst="leftArrow">
            <a:avLst>
              <a:gd name="adj1" fmla="val 46093"/>
              <a:gd name="adj2" fmla="val 44921"/>
            </a:avLst>
          </a:prstGeom>
          <a:solidFill>
            <a:srgbClr val="9AFE86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ja-JP" altLang="en-US">
              <a:ea typeface="MS PGothic" panose="020B0600070205080204" pitchFamily="34" charset="-128"/>
            </a:endParaRP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E3A018A1-38F9-49E7-99BF-C573640A0CA9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5895409" y="4346766"/>
            <a:ext cx="647700" cy="1395412"/>
          </a:xfrm>
          <a:prstGeom prst="leftArrow">
            <a:avLst>
              <a:gd name="adj1" fmla="val 46093"/>
              <a:gd name="adj2" fmla="val 44921"/>
            </a:avLst>
          </a:prstGeom>
          <a:solidFill>
            <a:srgbClr val="FFC5C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ja-JP" altLang="en-US">
              <a:ea typeface="MS PGothic" panose="020B0600070205080204" pitchFamily="34" charset="-128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8878B636-D803-45C7-8AF7-61BCB7DAC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540" y="5435982"/>
            <a:ext cx="4897438" cy="1152525"/>
          </a:xfrm>
          <a:prstGeom prst="rect">
            <a:avLst/>
          </a:prstGeom>
          <a:solidFill>
            <a:srgbClr val="FFCDD5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ja-JP" sz="2400" b="1" dirty="0">
                <a:solidFill>
                  <a:schemeClr val="accent2"/>
                </a:solidFill>
                <a:ea typeface="MS PGothic" panose="020B0600070205080204" pitchFamily="34" charset="-128"/>
              </a:rPr>
              <a:t>Master complexity </a:t>
            </a:r>
            <a:endParaRPr lang="en-GB" altLang="ja-JP" sz="2400" dirty="0">
              <a:solidFill>
                <a:schemeClr val="accent2"/>
              </a:solidFill>
              <a:ea typeface="MS PGothic" panose="020B0600070205080204" pitchFamily="34" charset="-128"/>
            </a:endParaRPr>
          </a:p>
          <a:p>
            <a:pPr algn="ctr"/>
            <a:r>
              <a:rPr lang="en-GB" altLang="ja-JP" sz="1900" b="1" dirty="0">
                <a:ea typeface="MS PGothic" panose="020B0600070205080204" pitchFamily="34" charset="-128"/>
              </a:rPr>
              <a:t>Convert data into knowledge </a:t>
            </a:r>
            <a:br>
              <a:rPr lang="en-GB" altLang="ja-JP" sz="1900" b="1" dirty="0">
                <a:ea typeface="MS PGothic" panose="020B0600070205080204" pitchFamily="34" charset="-128"/>
              </a:rPr>
            </a:br>
            <a:r>
              <a:rPr lang="en-GB" altLang="ja-JP" sz="1900" b="1" dirty="0">
                <a:ea typeface="MS PGothic" panose="020B0600070205080204" pitchFamily="34" charset="-128"/>
              </a:rPr>
              <a:t>e.g. by using methodology and tools</a:t>
            </a:r>
          </a:p>
        </p:txBody>
      </p:sp>
    </p:spTree>
    <p:extLst>
      <p:ext uri="{BB962C8B-B14F-4D97-AF65-F5344CB8AC3E}">
        <p14:creationId xmlns:p14="http://schemas.microsoft.com/office/powerpoint/2010/main" val="101330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A700-C236-4BD1-A054-8AF59D8C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914" y="217595"/>
            <a:ext cx="95295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b="1" dirty="0">
                <a:ea typeface="MS PGothic" panose="020B0600070205080204" pitchFamily="34" charset="-128"/>
              </a:rPr>
              <a:t>Risk Management across the</a:t>
            </a:r>
            <a:br>
              <a:rPr lang="en-US" altLang="ja-JP" b="1" dirty="0">
                <a:ea typeface="MS PGothic" panose="020B0600070205080204" pitchFamily="34" charset="-128"/>
              </a:rPr>
            </a:br>
            <a:r>
              <a:rPr lang="en-US" altLang="ja-JP" b="1" dirty="0">
                <a:ea typeface="MS PGothic" panose="020B0600070205080204" pitchFamily="34" charset="-128"/>
              </a:rPr>
              <a:t>Product lifecycle for drug (medicinal) products</a:t>
            </a:r>
            <a:endParaRPr lang="en-US" b="1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FBB9B7D7-46D5-479F-9017-175753894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508" y="4685481"/>
            <a:ext cx="5502275" cy="431800"/>
          </a:xfrm>
          <a:prstGeom prst="rightArrow">
            <a:avLst>
              <a:gd name="adj1" fmla="val 30148"/>
              <a:gd name="adj2" fmla="val 6182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ja-JP" altLang="en-US">
              <a:ea typeface="MS PGothic" panose="020B0600070205080204" pitchFamily="34" charset="-128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CFE01D01-2A69-4625-82D0-5E84861BB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883" y="5911031"/>
            <a:ext cx="1979612" cy="431800"/>
          </a:xfrm>
          <a:prstGeom prst="rightArrow">
            <a:avLst>
              <a:gd name="adj1" fmla="val 22796"/>
              <a:gd name="adj2" fmla="val 60066"/>
            </a:avLst>
          </a:prstGeom>
          <a:solidFill>
            <a:srgbClr val="33CC33"/>
          </a:solidFill>
          <a:ln w="12700">
            <a:solidFill>
              <a:srgbClr val="99CC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ja-JP" altLang="en-US">
              <a:ea typeface="MS PGothic" panose="020B0600070205080204" pitchFamily="34" charset="-128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CEDB0BBE-3C66-4C1F-908A-19CFD2B04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220" y="5334769"/>
            <a:ext cx="5502275" cy="431800"/>
          </a:xfrm>
          <a:prstGeom prst="rightArrow">
            <a:avLst>
              <a:gd name="adj1" fmla="val 30148"/>
              <a:gd name="adj2" fmla="val 61825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ja-JP" altLang="en-US">
              <a:ea typeface="MS PGothic" panose="020B0600070205080204" pitchFamily="34" charset="-12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9C8A43-95EF-40A1-AC4F-02DDA2C6476F}"/>
              </a:ext>
            </a:extLst>
          </p:cNvPr>
          <p:cNvGrpSpPr>
            <a:grpSpLocks/>
          </p:cNvGrpSpPr>
          <p:nvPr/>
        </p:nvGrpSpPr>
        <p:grpSpPr bwMode="auto">
          <a:xfrm>
            <a:off x="3054145" y="4609281"/>
            <a:ext cx="3467100" cy="600075"/>
            <a:chOff x="217" y="3566"/>
            <a:chExt cx="2216" cy="3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294FAF-B91E-4659-9C4F-CCC43B8C4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3566"/>
              <a:ext cx="1089" cy="318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9BC33C-8D7C-4B82-852E-461E2C0059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60" y="3566"/>
              <a:ext cx="1173" cy="318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ja-JP" sz="2400">
                <a:ea typeface="MS PGothic" panose="020B0600070205080204" pitchFamily="34" charset="-128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EEAFBFF-0599-49F4-AA47-1874B15DE462}"/>
              </a:ext>
            </a:extLst>
          </p:cNvPr>
          <p:cNvGrpSpPr>
            <a:grpSpLocks/>
          </p:cNvGrpSpPr>
          <p:nvPr/>
        </p:nvGrpSpPr>
        <p:grpSpPr bwMode="auto">
          <a:xfrm>
            <a:off x="4455908" y="5212531"/>
            <a:ext cx="2525712" cy="600075"/>
            <a:chOff x="217" y="3566"/>
            <a:chExt cx="2216" cy="31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461C069-4FC6-4CD7-BCD9-DD9182AAF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3566"/>
              <a:ext cx="1089" cy="318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F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BBA433-9157-4180-9434-15FABC750AC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60" y="3566"/>
              <a:ext cx="1173" cy="318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F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ja-JP" sz="2400">
                <a:ea typeface="MS PGothic" panose="020B0600070205080204" pitchFamily="34" charset="-128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8BE6D05-290A-4140-8C90-3DED14D0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620" y="5814194"/>
            <a:ext cx="5233988" cy="600075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EDA1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ja-JP" altLang="en-US">
              <a:ea typeface="MS PGothic" panose="020B0600070205080204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A4DA90-9130-4C33-BDC4-5051AAB0E433}"/>
              </a:ext>
            </a:extLst>
          </p:cNvPr>
          <p:cNvSpPr txBox="1">
            <a:spLocks noChangeArrowheads="1"/>
          </p:cNvSpPr>
          <p:nvPr/>
        </p:nvSpPr>
        <p:spPr>
          <a:xfrm>
            <a:off x="2196895" y="1085031"/>
            <a:ext cx="8415338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ja-JP" dirty="0">
              <a:ea typeface="MS PGothic" panose="020B0600070205080204" pitchFamily="34" charset="-128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0067957F-2B6C-4FD0-81F6-4805E5569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830" y="1790765"/>
            <a:ext cx="2392363" cy="792162"/>
          </a:xfrm>
          <a:prstGeom prst="chevron">
            <a:avLst>
              <a:gd name="adj" fmla="val 36059"/>
            </a:avLst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635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ja-JP" sz="2000" b="1">
                <a:ea typeface="MS PGothic" panose="020B0600070205080204" pitchFamily="34" charset="-128"/>
              </a:rPr>
              <a:t>Research</a:t>
            </a:r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F0170571-D578-44EB-ADCE-924BE5AAB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783" y="2382019"/>
            <a:ext cx="2392362" cy="792162"/>
          </a:xfrm>
          <a:prstGeom prst="chevron">
            <a:avLst>
              <a:gd name="adj" fmla="val 36059"/>
            </a:avLst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635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ja-JP" sz="2000" b="1">
                <a:ea typeface="MS PGothic" panose="020B0600070205080204" pitchFamily="34" charset="-128"/>
              </a:rPr>
              <a:t>Preclinical </a:t>
            </a:r>
            <a:br>
              <a:rPr lang="en-GB" altLang="ja-JP" sz="2000" b="1">
                <a:ea typeface="MS PGothic" panose="020B0600070205080204" pitchFamily="34" charset="-128"/>
              </a:rPr>
            </a:br>
            <a:r>
              <a:rPr lang="en-GB" altLang="ja-JP" sz="2000" b="1">
                <a:ea typeface="MS PGothic" panose="020B0600070205080204" pitchFamily="34" charset="-128"/>
              </a:rPr>
              <a:t>Phase   </a:t>
            </a:r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36B9D136-04C9-4AD8-9718-9E2AE1E56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382" y="2873349"/>
            <a:ext cx="2392363" cy="792163"/>
          </a:xfrm>
          <a:prstGeom prst="chevron">
            <a:avLst>
              <a:gd name="adj" fmla="val 36059"/>
            </a:avLst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635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ja-JP" sz="2000" b="1">
                <a:ea typeface="MS PGothic" panose="020B0600070205080204" pitchFamily="34" charset="-128"/>
              </a:rPr>
              <a:t>Clinical     </a:t>
            </a:r>
            <a:br>
              <a:rPr lang="en-GB" altLang="ja-JP" sz="2000" b="1">
                <a:ea typeface="MS PGothic" panose="020B0600070205080204" pitchFamily="34" charset="-128"/>
              </a:rPr>
            </a:br>
            <a:r>
              <a:rPr lang="en-GB" altLang="ja-JP" sz="2000" b="1">
                <a:ea typeface="MS PGothic" panose="020B0600070205080204" pitchFamily="34" charset="-128"/>
              </a:rPr>
              <a:t>Phases     </a:t>
            </a: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49FC5541-6796-4749-ACD4-2C4295693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144" y="3417529"/>
            <a:ext cx="2392363" cy="792163"/>
          </a:xfrm>
          <a:prstGeom prst="chevron">
            <a:avLst>
              <a:gd name="adj" fmla="val 36059"/>
            </a:avLst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635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ja-JP" sz="2000" b="1">
                <a:ea typeface="MS PGothic" panose="020B0600070205080204" pitchFamily="34" charset="-128"/>
              </a:rPr>
              <a:t>Launch</a:t>
            </a: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C65BEB13-B504-4189-817D-663C10F1A9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8020" y="3174181"/>
            <a:ext cx="14288" cy="20320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A68FA82A-4FCE-4F9A-A84A-76061A6BDD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6458" y="3672656"/>
            <a:ext cx="42862" cy="2741613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9BBE1098-8F65-4678-B256-222A79836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758" y="5920556"/>
            <a:ext cx="121602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27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ja-JP" sz="2400" b="1">
                <a:ea typeface="MS PGothic" panose="020B0600070205080204" pitchFamily="34" charset="-128"/>
              </a:rPr>
              <a:t>Quality</a:t>
            </a:r>
            <a:endParaRPr lang="en-GB" altLang="ja-JP" sz="2400">
              <a:ea typeface="MS PGothic" panose="020B0600070205080204" pitchFamily="34" charset="-128"/>
            </a:endParaRPr>
          </a:p>
        </p:txBody>
      </p:sp>
      <p:sp>
        <p:nvSpPr>
          <p:cNvPr id="21" name="AutoShape 21">
            <a:extLst>
              <a:ext uri="{FF2B5EF4-FFF2-40B4-BE49-F238E27FC236}">
                <a16:creationId xmlns:a16="http://schemas.microsoft.com/office/drawing/2014/main" id="{B5B692D2-C78E-483C-B472-789BEC390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670" y="6198369"/>
            <a:ext cx="1328738" cy="511175"/>
          </a:xfrm>
          <a:prstGeom prst="cloudCallout">
            <a:avLst>
              <a:gd name="adj1" fmla="val 70838"/>
              <a:gd name="adj2" fmla="val -47204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ja-JP" sz="2000" b="1">
                <a:solidFill>
                  <a:schemeClr val="accent2"/>
                </a:solidFill>
                <a:ea typeface="MS PGothic" panose="020B0600070205080204" pitchFamily="34" charset="-128"/>
              </a:rPr>
              <a:t>ICH Q9</a:t>
            </a: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60CC3984-CC88-468D-B013-B876CE7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758" y="4696594"/>
            <a:ext cx="1100137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27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ja-JP" sz="2400" b="1">
                <a:ea typeface="MS PGothic" panose="020B0600070205080204" pitchFamily="34" charset="-128"/>
              </a:rPr>
              <a:t>Safety</a:t>
            </a:r>
            <a:endParaRPr lang="en-GB" altLang="ja-JP" sz="2400">
              <a:ea typeface="MS PGothic" panose="020B0600070205080204" pitchFamily="34" charset="-128"/>
            </a:endParaRP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1DDB8F5A-7DF8-4AC9-9B4F-85C91722A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545" y="5334769"/>
            <a:ext cx="1354138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27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ja-JP" sz="2400" b="1">
                <a:ea typeface="MS PGothic" panose="020B0600070205080204" pitchFamily="34" charset="-128"/>
              </a:rPr>
              <a:t>Efficacy</a:t>
            </a:r>
            <a:endParaRPr lang="en-GB" altLang="ja-JP" sz="2400">
              <a:ea typeface="MS PGothic" panose="020B0600070205080204" pitchFamily="34" charset="-128"/>
            </a:endParaRPr>
          </a:p>
        </p:txBody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id="{EFFD53F6-8762-41F2-B887-C10FD0607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4644" y="3952057"/>
            <a:ext cx="2392362" cy="792162"/>
          </a:xfrm>
          <a:prstGeom prst="chevron">
            <a:avLst>
              <a:gd name="adj" fmla="val 36059"/>
            </a:avLst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635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ja-JP" sz="2000" b="1">
                <a:ea typeface="MS PGothic" panose="020B0600070205080204" pitchFamily="34" charset="-128"/>
              </a:rPr>
              <a:t>  Manufacturing</a:t>
            </a:r>
            <a:br>
              <a:rPr lang="en-GB" altLang="ja-JP" sz="2000" b="1">
                <a:ea typeface="MS PGothic" panose="020B0600070205080204" pitchFamily="34" charset="-128"/>
              </a:rPr>
            </a:br>
            <a:r>
              <a:rPr lang="en-GB" altLang="ja-JP" sz="2000" b="1">
                <a:ea typeface="MS PGothic" panose="020B0600070205080204" pitchFamily="34" charset="-128"/>
              </a:rPr>
              <a:t>   &amp; Distribution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56B397D1-262E-498F-9D65-864E30B40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870" y="4733106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ja-JP" sz="2400" b="1">
                <a:ea typeface="MS PGothic" panose="020B0600070205080204" pitchFamily="34" charset="-128"/>
              </a:rPr>
              <a:t>GLP</a:t>
            </a:r>
          </a:p>
        </p:txBody>
      </p:sp>
      <p:sp>
        <p:nvSpPr>
          <p:cNvPr id="26" name="Text Box 26">
            <a:extLst>
              <a:ext uri="{FF2B5EF4-FFF2-40B4-BE49-F238E27FC236}">
                <a16:creationId xmlns:a16="http://schemas.microsoft.com/office/drawing/2014/main" id="{7D8F3F94-4CF2-4CCA-8854-5103025F4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870" y="5261744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ja-JP" sz="2400" b="1">
                <a:ea typeface="MS PGothic" panose="020B0600070205080204" pitchFamily="34" charset="-128"/>
              </a:rPr>
              <a:t>GCP</a:t>
            </a:r>
          </a:p>
        </p:txBody>
      </p:sp>
      <p:sp>
        <p:nvSpPr>
          <p:cNvPr id="27" name="Text Box 27">
            <a:extLst>
              <a:ext uri="{FF2B5EF4-FFF2-40B4-BE49-F238E27FC236}">
                <a16:creationId xmlns:a16="http://schemas.microsoft.com/office/drawing/2014/main" id="{B6D1F0A2-2C70-4E77-A958-CFF8B358C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870" y="5766569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ja-JP" sz="2400" b="1">
                <a:ea typeface="MS PGothic" panose="020B0600070205080204" pitchFamily="34" charset="-128"/>
              </a:rPr>
              <a:t>GMP</a:t>
            </a:r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id="{9AC0410B-7911-4BFC-A0FB-ED2A8223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870" y="6244406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ja-JP" sz="2400" b="1">
                <a:ea typeface="MS PGothic" panose="020B0600070205080204" pitchFamily="34" charset="-128"/>
              </a:rPr>
              <a:t>GDP</a:t>
            </a:r>
          </a:p>
        </p:txBody>
      </p:sp>
      <p:sp>
        <p:nvSpPr>
          <p:cNvPr id="29" name="Line 29">
            <a:extLst>
              <a:ext uri="{FF2B5EF4-FFF2-40B4-BE49-F238E27FC236}">
                <a16:creationId xmlns:a16="http://schemas.microsoft.com/office/drawing/2014/main" id="{FDD1A66C-651F-4647-A2B3-1BB069218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93195" y="3821881"/>
            <a:ext cx="0" cy="2879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id="{74C5D601-EA95-4BAD-9EA7-A837DFCF4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8983" y="3245619"/>
            <a:ext cx="10445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ja-JP" sz="1600" b="1">
                <a:ea typeface="MS PGothic" panose="020B0600070205080204" pitchFamily="34" charset="-128"/>
              </a:rPr>
              <a:t>End of </a:t>
            </a:r>
            <a:br>
              <a:rPr lang="en-GB" altLang="ja-JP" sz="1600" b="1">
                <a:ea typeface="MS PGothic" panose="020B0600070205080204" pitchFamily="34" charset="-128"/>
              </a:rPr>
            </a:br>
            <a:r>
              <a:rPr lang="en-GB" altLang="ja-JP" sz="1600" b="1">
                <a:ea typeface="MS PGothic" panose="020B0600070205080204" pitchFamily="34" charset="-128"/>
              </a:rPr>
              <a:t>life cycle</a:t>
            </a:r>
          </a:p>
        </p:txBody>
      </p:sp>
    </p:spTree>
    <p:extLst>
      <p:ext uri="{BB962C8B-B14F-4D97-AF65-F5344CB8AC3E}">
        <p14:creationId xmlns:p14="http://schemas.microsoft.com/office/powerpoint/2010/main" val="307306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DF6F6-004B-45DC-9DA4-8BC36B33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348" y="261191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4400" b="1" dirty="0">
                <a:ea typeface="MS PGothic" panose="020B0600070205080204" pitchFamily="34" charset="-128"/>
              </a:rPr>
              <a:t>Managing the risk of drug (medicinal) product use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93344C-36BA-4DD7-887C-D0512EF5DEBD}"/>
              </a:ext>
            </a:extLst>
          </p:cNvPr>
          <p:cNvSpPr txBox="1">
            <a:spLocks noChangeArrowheads="1"/>
          </p:cNvSpPr>
          <p:nvPr/>
        </p:nvSpPr>
        <p:spPr>
          <a:xfrm>
            <a:off x="1858399" y="1098397"/>
            <a:ext cx="6629400" cy="965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3000" dirty="0">
              <a:ea typeface="MS PGothic" panose="020B0600070205080204" pitchFamily="34" charset="-12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0C6D7F-933A-48D8-B2D4-9D094944D96C}"/>
              </a:ext>
            </a:extLst>
          </p:cNvPr>
          <p:cNvGrpSpPr/>
          <p:nvPr/>
        </p:nvGrpSpPr>
        <p:grpSpPr>
          <a:xfrm>
            <a:off x="1858399" y="1542081"/>
            <a:ext cx="8911687" cy="5181996"/>
            <a:chOff x="2085310" y="1282359"/>
            <a:chExt cx="7863539" cy="5181996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EF7E4AFF-88A9-4F8E-92E9-342228EFC1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5310" y="2296898"/>
              <a:ext cx="7863539" cy="3513496"/>
              <a:chOff x="432" y="1344"/>
              <a:chExt cx="4512" cy="2016"/>
            </a:xfrm>
          </p:grpSpPr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2F471F62-771D-49CC-B386-05F340B61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1344"/>
                <a:ext cx="1632" cy="336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ja-JP" sz="1600">
                    <a:latin typeface="Tahoma" panose="020B0604030504040204" pitchFamily="34" charset="0"/>
                    <a:ea typeface="MS PGothic" panose="020B0600070205080204" pitchFamily="34" charset="-128"/>
                  </a:rPr>
                  <a:t>Known Side Effects</a:t>
                </a:r>
              </a:p>
            </p:txBody>
          </p:sp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F60ADD87-8F03-4FD9-A222-C936EDD5F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816" cy="240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ja-JP" sz="1600">
                    <a:latin typeface="Tahoma" panose="020B0604030504040204" pitchFamily="34" charset="0"/>
                    <a:ea typeface="MS PGothic" panose="020B0600070205080204" pitchFamily="34" charset="-128"/>
                  </a:rPr>
                  <a:t>Avoidable</a:t>
                </a:r>
              </a:p>
            </p:txBody>
          </p:sp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C89E1197-D6B3-42A2-8F0F-583A9A331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816" cy="240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ja-JP" sz="1600">
                    <a:latin typeface="Tahoma" panose="020B0604030504040204" pitchFamily="34" charset="0"/>
                    <a:ea typeface="MS PGothic" panose="020B0600070205080204" pitchFamily="34" charset="-128"/>
                  </a:rPr>
                  <a:t>Unavoidable</a:t>
                </a:r>
              </a:p>
            </p:txBody>
          </p:sp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D9963C41-F5A0-454F-83A5-549862A17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344"/>
                <a:ext cx="1344" cy="336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ja-JP" sz="1600">
                    <a:latin typeface="Tahoma" panose="020B0604030504040204" pitchFamily="34" charset="0"/>
                    <a:ea typeface="MS PGothic" panose="020B0600070205080204" pitchFamily="34" charset="-128"/>
                  </a:rPr>
                  <a:t>Medication or Device Error</a:t>
                </a:r>
              </a:p>
            </p:txBody>
          </p:sp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DE0FC02B-BEF6-4E4E-B534-1DB71D3E5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1344"/>
                <a:ext cx="1008" cy="336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ja-JP" sz="1600">
                    <a:latin typeface="Tahoma" panose="020B0604030504040204" pitchFamily="34" charset="0"/>
                    <a:ea typeface="MS PGothic" panose="020B0600070205080204" pitchFamily="34" charset="-128"/>
                  </a:rPr>
                  <a:t>Product Defects</a:t>
                </a:r>
              </a:p>
            </p:txBody>
          </p:sp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7E03E3ED-29C8-4131-9468-B12BC1A78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2064"/>
                <a:ext cx="864" cy="480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ja-JP" sz="1600" dirty="0">
                    <a:latin typeface="Tahoma" panose="020B0604030504040204" pitchFamily="34" charset="0"/>
                    <a:ea typeface="MS PGothic" panose="020B0600070205080204" pitchFamily="34" charset="-128"/>
                  </a:rPr>
                  <a:t>Preventable Adverse Events</a:t>
                </a:r>
              </a:p>
            </p:txBody>
          </p:sp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D6524C6F-F1FD-47D6-9C90-374A7881A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2880"/>
                <a:ext cx="864" cy="480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ja-JP" sz="1600">
                    <a:latin typeface="Tahoma" panose="020B0604030504040204" pitchFamily="34" charset="0"/>
                    <a:ea typeface="MS PGothic" panose="020B0600070205080204" pitchFamily="50" charset="-128"/>
                  </a:rPr>
                  <a:t>Injury or Death</a:t>
                </a:r>
              </a:p>
            </p:txBody>
          </p:sp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7C6C3DA6-417D-4F2C-99FF-3561ED8CD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80"/>
                <a:ext cx="1008" cy="480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ja-JP" sz="1600">
                    <a:latin typeface="Tahoma" panose="020B0604030504040204" pitchFamily="34" charset="0"/>
                    <a:ea typeface="MS PGothic" panose="020B0600070205080204" pitchFamily="34" charset="-128"/>
                  </a:rPr>
                  <a:t>Unexpected Consequences</a:t>
                </a:r>
              </a:p>
            </p:txBody>
          </p:sp>
          <p:cxnSp>
            <p:nvCxnSpPr>
              <p:cNvPr id="14" name="AutoShape 14">
                <a:extLst>
                  <a:ext uri="{FF2B5EF4-FFF2-40B4-BE49-F238E27FC236}">
                    <a16:creationId xmlns:a16="http://schemas.microsoft.com/office/drawing/2014/main" id="{471F7B44-237D-4758-986A-53D22F3A0525}"/>
                  </a:ext>
                </a:extLst>
              </p:cNvPr>
              <p:cNvCxnSpPr>
                <a:cxnSpLocks noChangeShapeType="1"/>
                <a:stCxn id="9" idx="2"/>
                <a:endCxn id="11" idx="0"/>
              </p:cNvCxnSpPr>
              <p:nvPr/>
            </p:nvCxnSpPr>
            <p:spPr bwMode="auto">
              <a:xfrm>
                <a:off x="2976" y="1680"/>
                <a:ext cx="0" cy="38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AutoShape 15">
                <a:extLst>
                  <a:ext uri="{FF2B5EF4-FFF2-40B4-BE49-F238E27FC236}">
                    <a16:creationId xmlns:a16="http://schemas.microsoft.com/office/drawing/2014/main" id="{2398BE48-61E7-4B26-BFD1-1B80006494B6}"/>
                  </a:ext>
                </a:extLst>
              </p:cNvPr>
              <p:cNvCxnSpPr>
                <a:cxnSpLocks noChangeShapeType="1"/>
                <a:stCxn id="11" idx="2"/>
                <a:endCxn id="12" idx="0"/>
              </p:cNvCxnSpPr>
              <p:nvPr/>
            </p:nvCxnSpPr>
            <p:spPr bwMode="auto">
              <a:xfrm>
                <a:off x="2976" y="2544"/>
                <a:ext cx="0" cy="336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AutoShape 16">
                <a:extLst>
                  <a:ext uri="{FF2B5EF4-FFF2-40B4-BE49-F238E27FC236}">
                    <a16:creationId xmlns:a16="http://schemas.microsoft.com/office/drawing/2014/main" id="{9C403649-BB60-441E-8199-C7EDA366CCA8}"/>
                  </a:ext>
                </a:extLst>
              </p:cNvPr>
              <p:cNvCxnSpPr>
                <a:cxnSpLocks noChangeShapeType="1"/>
                <a:stCxn id="10" idx="2"/>
                <a:endCxn id="11" idx="3"/>
              </p:cNvCxnSpPr>
              <p:nvPr/>
            </p:nvCxnSpPr>
            <p:spPr bwMode="auto">
              <a:xfrm rot="5400000">
                <a:off x="3612" y="1476"/>
                <a:ext cx="624" cy="1032"/>
              </a:xfrm>
              <a:prstGeom prst="bentConnector2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AutoShape 17">
                <a:extLst>
                  <a:ext uri="{FF2B5EF4-FFF2-40B4-BE49-F238E27FC236}">
                    <a16:creationId xmlns:a16="http://schemas.microsoft.com/office/drawing/2014/main" id="{E2C549F0-0720-4EF2-99FA-C6C02630B1F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68" y="3120"/>
                <a:ext cx="576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" name="Line 18">
                <a:extLst>
                  <a:ext uri="{FF2B5EF4-FFF2-40B4-BE49-F238E27FC236}">
                    <a16:creationId xmlns:a16="http://schemas.microsoft.com/office/drawing/2014/main" id="{71E6FC8F-330D-4037-BA66-3F92489FBC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92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" name="Line 19">
                <a:extLst>
                  <a:ext uri="{FF2B5EF4-FFF2-40B4-BE49-F238E27FC236}">
                    <a16:creationId xmlns:a16="http://schemas.microsoft.com/office/drawing/2014/main" id="{65D90FBB-9F53-4008-83A1-C9BB8C13C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304"/>
                <a:ext cx="1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67E94E7E-15EC-4F97-9EAD-509F4C4C0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8786" y="4548486"/>
              <a:ext cx="3236889" cy="186658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21" name="Text Box 23" descr="Newsprint">
              <a:extLst>
                <a:ext uri="{FF2B5EF4-FFF2-40B4-BE49-F238E27FC236}">
                  <a16:creationId xmlns:a16="http://schemas.microsoft.com/office/drawing/2014/main" id="{E8BA12D9-4FFD-48E2-B2C8-17C840A0B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6467" y="6007155"/>
              <a:ext cx="2041525" cy="4572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sz="2400" i="1" dirty="0">
                  <a:latin typeface="Tahoma" panose="020B0604030504040204" pitchFamily="34" charset="0"/>
                  <a:ea typeface="MS PGothic" panose="020B0600070205080204" pitchFamily="34" charset="-128"/>
                </a:rPr>
                <a:t>Public Health</a:t>
              </a:r>
            </a:p>
          </p:txBody>
        </p:sp>
        <p:sp>
          <p:nvSpPr>
            <p:cNvPr id="27" name="AutoShape 30">
              <a:extLst>
                <a:ext uri="{FF2B5EF4-FFF2-40B4-BE49-F238E27FC236}">
                  <a16:creationId xmlns:a16="http://schemas.microsoft.com/office/drawing/2014/main" id="{45F47B16-58D7-43D4-A49B-163D7CD0E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6961" y="1282359"/>
              <a:ext cx="1328738" cy="865188"/>
            </a:xfrm>
            <a:prstGeom prst="cloudCallout">
              <a:avLst>
                <a:gd name="adj1" fmla="val 19176"/>
                <a:gd name="adj2" fmla="val 29083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ja-JP" sz="2000" b="1">
                  <a:solidFill>
                    <a:schemeClr val="accent2"/>
                  </a:solidFill>
                  <a:ea typeface="MS PGothic" panose="020B0600070205080204" pitchFamily="34" charset="-128"/>
                </a:rPr>
                <a:t>ICH Q9</a:t>
              </a:r>
            </a:p>
          </p:txBody>
        </p:sp>
        <p:sp>
          <p:nvSpPr>
            <p:cNvPr id="28" name="AutoShape 53">
              <a:extLst>
                <a:ext uri="{FF2B5EF4-FFF2-40B4-BE49-F238E27FC236}">
                  <a16:creationId xmlns:a16="http://schemas.microsoft.com/office/drawing/2014/main" id="{D41AB00D-95DC-4839-AA29-A6A61ACB4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949" y="3389612"/>
              <a:ext cx="1079500" cy="503238"/>
            </a:xfrm>
            <a:prstGeom prst="horizontalScroll">
              <a:avLst>
                <a:gd name="adj" fmla="val 12500"/>
              </a:avLst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ja-JP" b="1">
                  <a:solidFill>
                    <a:schemeClr val="bg1"/>
                  </a:solidFill>
                  <a:ea typeface="MS PGothic" panose="020B0600070205080204" pitchFamily="34" charset="-128"/>
                </a:rPr>
                <a:t>Safety</a:t>
              </a:r>
            </a:p>
          </p:txBody>
        </p:sp>
        <p:sp>
          <p:nvSpPr>
            <p:cNvPr id="29" name="AutoShape 54">
              <a:extLst>
                <a:ext uri="{FF2B5EF4-FFF2-40B4-BE49-F238E27FC236}">
                  <a16:creationId xmlns:a16="http://schemas.microsoft.com/office/drawing/2014/main" id="{562AB17C-9A98-4A88-A52A-6446B5E7C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7774" y="2957812"/>
              <a:ext cx="1079500" cy="503238"/>
            </a:xfrm>
            <a:prstGeom prst="horizontalScroll">
              <a:avLst>
                <a:gd name="adj" fmla="val 12500"/>
              </a:avLst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ja-JP" b="1">
                  <a:solidFill>
                    <a:schemeClr val="bg1"/>
                  </a:solidFill>
                  <a:ea typeface="MS PGothic" panose="020B0600070205080204" pitchFamily="34" charset="-128"/>
                </a:rPr>
                <a:t>Efficacy</a:t>
              </a:r>
            </a:p>
          </p:txBody>
        </p:sp>
        <p:sp>
          <p:nvSpPr>
            <p:cNvPr id="30" name="AutoShape 55">
              <a:extLst>
                <a:ext uri="{FF2B5EF4-FFF2-40B4-BE49-F238E27FC236}">
                  <a16:creationId xmlns:a16="http://schemas.microsoft.com/office/drawing/2014/main" id="{B03BC5F9-BC13-4731-8800-7F70CDE9E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699" y="3030837"/>
              <a:ext cx="1079500" cy="503238"/>
            </a:xfrm>
            <a:prstGeom prst="horizontalScroll">
              <a:avLst>
                <a:gd name="adj" fmla="val 12500"/>
              </a:avLst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ja-JP" b="1">
                  <a:solidFill>
                    <a:schemeClr val="bg1"/>
                  </a:solidFill>
                  <a:ea typeface="MS PGothic" panose="020B0600070205080204" pitchFamily="34" charset="-128"/>
                </a:rPr>
                <a:t>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674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B6642576-404F-47F9-A122-19FA77ECC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324" y="1612586"/>
            <a:ext cx="4521200" cy="4176713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ja-JP" altLang="en-US">
              <a:ea typeface="MS PGothic" panose="020B0600070205080204" pitchFamily="34" charset="-128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AE98FF5-CDAD-40EE-908B-1F2CD2430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612" y="2661924"/>
            <a:ext cx="3525837" cy="31194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D60702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ja-JP">
              <a:ea typeface="MS PGothic" panose="020B0600070205080204" pitchFamily="34" charset="-128"/>
            </a:endParaRP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392C127E-424E-455D-80FB-8EC67B496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787" y="1622111"/>
            <a:ext cx="4462462" cy="1027113"/>
          </a:xfrm>
          <a:prstGeom prst="parallelogram">
            <a:avLst>
              <a:gd name="adj" fmla="val 92767"/>
            </a:avLst>
          </a:prstGeom>
          <a:gradFill rotWithShape="1">
            <a:gsLst>
              <a:gs pos="0">
                <a:srgbClr val="00FF00"/>
              </a:gs>
              <a:gs pos="100000">
                <a:schemeClr val="accent1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ja-JP" altLang="en-US">
              <a:ea typeface="MS PGothic" panose="020B0600070205080204" pitchFamily="34" charset="-128"/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75B5EF44-63D1-42B9-A0E4-0D2A3235CA48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6171206" y="3202467"/>
            <a:ext cx="4133850" cy="950913"/>
          </a:xfrm>
          <a:prstGeom prst="parallelogram">
            <a:avLst>
              <a:gd name="adj" fmla="val 105562"/>
            </a:avLst>
          </a:prstGeom>
          <a:gradFill rotWithShape="1">
            <a:gsLst>
              <a:gs pos="0">
                <a:schemeClr val="accent1"/>
              </a:gs>
              <a:gs pos="100000">
                <a:srgbClr val="00FF0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ja-JP" altLang="en-US">
              <a:ea typeface="MS PGothic" panose="020B0600070205080204" pitchFamily="34" charset="-128"/>
            </a:endParaRP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D600AAFC-5313-4830-9A05-1926D487D9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53149" y="1623699"/>
            <a:ext cx="941388" cy="101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467823C5-6555-4C0F-A209-AEE88BB0F3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0799" y="2658749"/>
            <a:ext cx="3571875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A5467F99-026C-4861-AAF4-3A5F2D648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3949" y="5833749"/>
            <a:ext cx="11461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200" b="1">
                <a:ea typeface="MS PGothic" panose="020B0600070205080204" pitchFamily="34" charset="-128"/>
              </a:rPr>
              <a:t>severity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FBE81215-C669-438B-AE0F-BDB469927A9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128761" y="3781112"/>
            <a:ext cx="16160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200" b="1">
                <a:ea typeface="MS PGothic" panose="020B0600070205080204" pitchFamily="34" charset="-128"/>
              </a:rPr>
              <a:t>probability</a:t>
            </a: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6DC4C524-C78A-4E8F-BD92-7D7796EF1C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92387" y="2079311"/>
            <a:ext cx="1587" cy="3703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4F65AB28-B6DC-4253-A159-D813D12DB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0624" y="3241361"/>
            <a:ext cx="1793875" cy="1368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26CD0550-5CFA-4E3C-A383-B3565BAE24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7374" y="4308161"/>
            <a:ext cx="1511300" cy="11525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4445CEB8-D443-4D85-8A72-C8757B848863}"/>
              </a:ext>
            </a:extLst>
          </p:cNvPr>
          <p:cNvSpPr txBox="1">
            <a:spLocks noChangeArrowheads="1"/>
          </p:cNvSpPr>
          <p:nvPr/>
        </p:nvSpPr>
        <p:spPr bwMode="auto">
          <a:xfrm rot="2157613">
            <a:off x="6527599" y="3131824"/>
            <a:ext cx="665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FFFF00"/>
                </a:solidFill>
                <a:ea typeface="MS PGothic" panose="020B0600070205080204" pitchFamily="34" charset="-128"/>
              </a:rPr>
              <a:t>high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F7C21F6A-4C86-46DA-91DA-BA95242DB8EC}"/>
              </a:ext>
            </a:extLst>
          </p:cNvPr>
          <p:cNvSpPr txBox="1">
            <a:spLocks noChangeArrowheads="1"/>
          </p:cNvSpPr>
          <p:nvPr/>
        </p:nvSpPr>
        <p:spPr bwMode="auto">
          <a:xfrm rot="2146720">
            <a:off x="5463974" y="4139886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FFFF00"/>
                </a:solidFill>
                <a:ea typeface="MS PGothic" panose="020B0600070205080204" pitchFamily="34" charset="-128"/>
              </a:rPr>
              <a:t>medium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3C51B95B-4752-40C5-9CB6-86038E99F817}"/>
              </a:ext>
            </a:extLst>
          </p:cNvPr>
          <p:cNvSpPr txBox="1">
            <a:spLocks noChangeArrowheads="1"/>
          </p:cNvSpPr>
          <p:nvPr/>
        </p:nvSpPr>
        <p:spPr bwMode="auto">
          <a:xfrm rot="2157613">
            <a:off x="4665462" y="5041586"/>
            <a:ext cx="560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chemeClr val="accent2"/>
                </a:solidFill>
                <a:ea typeface="MS PGothic" panose="020B0600070205080204" pitchFamily="34" charset="-128"/>
              </a:rPr>
              <a:t>low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5BF35414-F97A-4A7F-80AD-EBC0D585082C}"/>
              </a:ext>
            </a:extLst>
          </p:cNvPr>
          <p:cNvSpPr txBox="1">
            <a:spLocks noChangeArrowheads="1"/>
          </p:cNvSpPr>
          <p:nvPr/>
        </p:nvSpPr>
        <p:spPr bwMode="auto">
          <a:xfrm rot="2447021">
            <a:off x="3735187" y="5663886"/>
            <a:ext cx="671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chemeClr val="accent2"/>
                </a:solidFill>
                <a:ea typeface="MS PGothic" panose="020B0600070205080204" pitchFamily="34" charset="-128"/>
              </a:rPr>
              <a:t>risk</a:t>
            </a:r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1D01DD6C-A613-4906-AF09-2558881EB1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45212" y="4536761"/>
            <a:ext cx="1174750" cy="1258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956FBA1F-8C82-4F20-B560-B3A97B0293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00324" y="5794061"/>
            <a:ext cx="39401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FBD3449D-8831-4497-9C63-459AA637D83A}"/>
              </a:ext>
            </a:extLst>
          </p:cNvPr>
          <p:cNvSpPr txBox="1">
            <a:spLocks noChangeArrowheads="1"/>
          </p:cNvSpPr>
          <p:nvPr/>
        </p:nvSpPr>
        <p:spPr bwMode="auto">
          <a:xfrm rot="18860955">
            <a:off x="7746005" y="4889980"/>
            <a:ext cx="18192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200" b="1">
                <a:ea typeface="MS PGothic" panose="020B0600070205080204" pitchFamily="34" charset="-128"/>
              </a:rPr>
              <a:t>detectability</a:t>
            </a: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DE212BB2-4963-4E4C-BD36-5615F97BE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969" y="1774012"/>
            <a:ext cx="25880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ja-JP" sz="2400" b="1" dirty="0">
                <a:ea typeface="MS PGothic" panose="020B0600070205080204" pitchFamily="34" charset="-128"/>
              </a:rPr>
              <a:t>Parameters </a:t>
            </a:r>
            <a:br>
              <a:rPr lang="en-US" altLang="ja-JP" sz="2400" b="1" dirty="0">
                <a:ea typeface="MS PGothic" panose="020B0600070205080204" pitchFamily="34" charset="-128"/>
              </a:rPr>
            </a:br>
            <a:r>
              <a:rPr lang="en-US" altLang="ja-JP" sz="2400" b="1" dirty="0">
                <a:ea typeface="MS PGothic" panose="020B0600070205080204" pitchFamily="34" charset="-128"/>
              </a:rPr>
              <a:t>for </a:t>
            </a:r>
            <a:br>
              <a:rPr lang="en-US" altLang="ja-JP" sz="2400" b="1" dirty="0">
                <a:ea typeface="MS PGothic" panose="020B0600070205080204" pitchFamily="34" charset="-128"/>
              </a:rPr>
            </a:br>
            <a:r>
              <a:rPr lang="en-US" altLang="ja-JP" sz="2400" b="1" dirty="0">
                <a:ea typeface="MS PGothic" panose="020B0600070205080204" pitchFamily="34" charset="-128"/>
              </a:rPr>
              <a:t>evaluating risks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974906-20EB-43CC-B039-AD6F8196F256}"/>
              </a:ext>
            </a:extLst>
          </p:cNvPr>
          <p:cNvSpPr txBox="1"/>
          <p:nvPr/>
        </p:nvSpPr>
        <p:spPr>
          <a:xfrm>
            <a:off x="2625660" y="313287"/>
            <a:ext cx="75689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4000" b="1" dirty="0">
                <a:ea typeface="MS PGothic" panose="020B0600070205080204" pitchFamily="34" charset="-128"/>
              </a:rPr>
              <a:t>The “Risk-based approach”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7535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/>
      <p:bldP spid="9" grpId="0"/>
      <p:bldP spid="13" grpId="0"/>
      <p:bldP spid="15" grpId="0"/>
      <p:bldP spid="16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D7EA9-534A-423C-8D85-AF9192DD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885" y="518370"/>
            <a:ext cx="10515600" cy="1325563"/>
          </a:xfrm>
        </p:spPr>
        <p:txBody>
          <a:bodyPr/>
          <a:lstStyle/>
          <a:p>
            <a:r>
              <a:rPr lang="en-US" altLang="ja-JP" b="1" dirty="0">
                <a:ea typeface="MS PGothic" panose="020B0600070205080204" pitchFamily="34" charset="-128"/>
              </a:rPr>
              <a:t>Parameters for “Calculating” risks</a:t>
            </a:r>
            <a:endParaRPr lang="en-US" b="1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0786CC-ED65-4890-B0C3-4B71DDF69822}"/>
              </a:ext>
            </a:extLst>
          </p:cNvPr>
          <p:cNvSpPr txBox="1">
            <a:spLocks noChangeArrowheads="1"/>
          </p:cNvSpPr>
          <p:nvPr/>
        </p:nvSpPr>
        <p:spPr>
          <a:xfrm>
            <a:off x="1764635" y="1303390"/>
            <a:ext cx="7737475" cy="519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r>
              <a:rPr lang="en-GB" altLang="ja-JP" sz="2400" b="1" dirty="0">
                <a:solidFill>
                  <a:schemeClr val="accent2"/>
                </a:solidFill>
                <a:ea typeface="MS PGothic" panose="020B0600070205080204" pitchFamily="34" charset="-128"/>
              </a:rPr>
              <a:t>A picture of the life cycle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0E73209-3080-44B6-B01D-40F0AC97B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335" y="2646415"/>
            <a:ext cx="1757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ja-JP" sz="2400" b="1" i="1">
                <a:solidFill>
                  <a:schemeClr val="accent1"/>
                </a:solidFill>
                <a:ea typeface="MS PGothic" panose="020B0600070205080204" pitchFamily="34" charset="-128"/>
              </a:rPr>
              <a:t>Probability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87E8F185-1761-47DD-ACA8-675BB9C97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610" y="2646415"/>
            <a:ext cx="199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ja-JP" sz="2400" b="1" i="1">
                <a:solidFill>
                  <a:srgbClr val="CCCC00"/>
                </a:solidFill>
                <a:ea typeface="MS PGothic" panose="020B0600070205080204" pitchFamily="34" charset="-128"/>
              </a:rPr>
              <a:t>Detectability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8A7207ED-0809-4202-996D-8DF64AFD0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872" y="2632127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ja-JP" sz="2400" b="1" i="1">
                <a:solidFill>
                  <a:srgbClr val="33CC33"/>
                </a:solidFill>
                <a:ea typeface="MS PGothic" panose="020B0600070205080204" pitchFamily="34" charset="-128"/>
              </a:rPr>
              <a:t>Severity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CDAE7A3-059A-4B5B-A3F5-DA6497F7E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060" y="5551540"/>
            <a:ext cx="863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ja-JP" sz="2600" b="1" i="1">
                <a:solidFill>
                  <a:schemeClr val="accent1"/>
                </a:solidFill>
                <a:ea typeface="MS PGothic" panose="020B0600070205080204" pitchFamily="34" charset="-128"/>
              </a:rPr>
              <a:t>past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F0F1821F-0B5D-4792-B391-6E44AE4D2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035" y="5551540"/>
            <a:ext cx="10652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ja-JP" sz="2600" b="1" i="1">
                <a:solidFill>
                  <a:srgbClr val="CCCC00"/>
                </a:solidFill>
                <a:ea typeface="MS PGothic" panose="020B0600070205080204" pitchFamily="34" charset="-128"/>
              </a:rPr>
              <a:t>today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03D6160E-42B3-49ED-9D40-6FB8F508B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272" y="5551540"/>
            <a:ext cx="11191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ja-JP" sz="2600" b="1" i="1">
                <a:solidFill>
                  <a:srgbClr val="33CC33"/>
                </a:solidFill>
                <a:ea typeface="MS PGothic" panose="020B0600070205080204" pitchFamily="34" charset="-128"/>
              </a:rPr>
              <a:t>future</a:t>
            </a: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7E42A793-1D83-49D1-9DFD-271B37261DB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454404" y="4196608"/>
            <a:ext cx="2089150" cy="331787"/>
          </a:xfrm>
          <a:prstGeom prst="homePlate">
            <a:avLst>
              <a:gd name="adj" fmla="val 157417"/>
            </a:avLst>
          </a:prstGeom>
          <a:solidFill>
            <a:srgbClr val="33CC33"/>
          </a:solidFill>
          <a:ln w="28575">
            <a:solidFill>
              <a:srgbClr val="FF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ja-JP" sz="2400">
                <a:ea typeface="MS PGothic" panose="020B0600070205080204" pitchFamily="34" charset="-128"/>
              </a:rPr>
              <a:t>Refers to</a:t>
            </a: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51F6057E-B6F6-414C-A746-C9298E098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9685" y="5480102"/>
            <a:ext cx="68468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03C6E87B-12B1-4BC8-9773-D9682B9B3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4785" y="5622977"/>
            <a:ext cx="76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ja-JP" sz="2400">
                <a:ea typeface="MS PGothic" panose="020B0600070205080204" pitchFamily="34" charset="-128"/>
              </a:rPr>
              <a:t>time</a:t>
            </a: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C4A58312-3BCF-4F07-832D-418733699E9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34379" y="4196608"/>
            <a:ext cx="2089150" cy="331787"/>
          </a:xfrm>
          <a:prstGeom prst="homePlate">
            <a:avLst>
              <a:gd name="adj" fmla="val 157417"/>
            </a:avLst>
          </a:prstGeom>
          <a:solidFill>
            <a:srgbClr val="33CC33"/>
          </a:solidFill>
          <a:ln w="28575">
            <a:solidFill>
              <a:srgbClr val="FF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ja-JP" sz="2400">
                <a:ea typeface="MS PGothic" panose="020B0600070205080204" pitchFamily="34" charset="-128"/>
              </a:rPr>
              <a:t>Refers to</a:t>
            </a:r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D3E53125-C5BF-4A83-8FDD-BDF9AB41D2F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12648" y="4195814"/>
            <a:ext cx="2089150" cy="333375"/>
          </a:xfrm>
          <a:prstGeom prst="homePlate">
            <a:avLst>
              <a:gd name="adj" fmla="val 156667"/>
            </a:avLst>
          </a:prstGeom>
          <a:solidFill>
            <a:srgbClr val="33CC33"/>
          </a:solidFill>
          <a:ln w="28575">
            <a:solidFill>
              <a:srgbClr val="FF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ja-JP" sz="2400">
                <a:ea typeface="MS PGothic" panose="020B0600070205080204" pitchFamily="34" charset="-128"/>
              </a:rPr>
              <a:t>Refers to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3F35CA41-4067-4BA6-BE5D-D232D925F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594" y="3148065"/>
            <a:ext cx="3243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ja-JP" sz="2400" dirty="0">
                <a:solidFill>
                  <a:srgbClr val="CC3300"/>
                </a:solidFill>
                <a:ea typeface="MS PGothic" panose="020B0600070205080204" pitchFamily="34" charset="-128"/>
              </a:rPr>
              <a:t>= Risk Priority Number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89A6B0FF-6492-447A-98FA-3902AB836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197" y="264641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ja-JP" sz="2400">
                <a:solidFill>
                  <a:srgbClr val="CC3300"/>
                </a:solidFill>
                <a:ea typeface="MS PGothic" panose="020B0600070205080204" pitchFamily="34" charset="-128"/>
              </a:rPr>
              <a:t>x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19749DA8-9DC2-4D48-A132-C05BDF0B2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0722" y="264641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ja-JP" sz="2400">
                <a:solidFill>
                  <a:srgbClr val="CC3300"/>
                </a:solidFill>
                <a:ea typeface="MS PGothic" panose="020B0600070205080204" pitchFamily="34" charset="-128"/>
              </a:rPr>
              <a:t>x</a:t>
            </a:r>
          </a:p>
        </p:txBody>
      </p:sp>
      <p:sp>
        <p:nvSpPr>
          <p:cNvPr id="18" name="Oval 15">
            <a:extLst>
              <a:ext uri="{FF2B5EF4-FFF2-40B4-BE49-F238E27FC236}">
                <a16:creationId xmlns:a16="http://schemas.microsoft.com/office/drawing/2014/main" id="{3CED2F39-9A7A-4D58-9E2E-BABF7DA7A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678" y="2381301"/>
            <a:ext cx="8561387" cy="865188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ja-JP" altLang="en-US">
              <a:ea typeface="MS PGothic" panose="020B0600070205080204" pitchFamily="34" charset="-128"/>
            </a:endParaRP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394D9357-1308-4700-A5BC-7E098008CCA6}"/>
              </a:ext>
            </a:extLst>
          </p:cNvPr>
          <p:cNvSpPr/>
          <p:nvPr/>
        </p:nvSpPr>
        <p:spPr>
          <a:xfrm>
            <a:off x="10040182" y="758281"/>
            <a:ext cx="1297424" cy="160933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46808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2" grpId="0"/>
      <p:bldP spid="13" grpId="0" animBg="1"/>
      <p:bldP spid="14" grpId="0" animBg="1"/>
      <p:bldP spid="15" grpId="0"/>
      <p:bldP spid="16" grpId="0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AE7F9-E157-4C3D-ACE9-9D54CA4BF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314" y="667703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AGENDA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E78E0E-14F2-4444-B911-52C4E2373686}"/>
              </a:ext>
            </a:extLst>
          </p:cNvPr>
          <p:cNvGrpSpPr/>
          <p:nvPr/>
        </p:nvGrpSpPr>
        <p:grpSpPr>
          <a:xfrm>
            <a:off x="792906" y="1723262"/>
            <a:ext cx="10848391" cy="1513838"/>
            <a:chOff x="1151472" y="3187501"/>
            <a:chExt cx="6552728" cy="914400"/>
          </a:xfrm>
        </p:grpSpPr>
        <p:sp>
          <p:nvSpPr>
            <p:cNvPr id="4" name="Pentagon 4">
              <a:extLst>
                <a:ext uri="{FF2B5EF4-FFF2-40B4-BE49-F238E27FC236}">
                  <a16:creationId xmlns:a16="http://schemas.microsoft.com/office/drawing/2014/main" id="{98B5B815-6C1A-4110-A5D0-D23BF257A655}"/>
                </a:ext>
              </a:extLst>
            </p:cNvPr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Pentagon 5">
              <a:extLst>
                <a:ext uri="{FF2B5EF4-FFF2-40B4-BE49-F238E27FC236}">
                  <a16:creationId xmlns:a16="http://schemas.microsoft.com/office/drawing/2014/main" id="{CBC1A9BA-5ACD-44C3-8B49-DA4C7F013CD4}"/>
                </a:ext>
              </a:extLst>
            </p:cNvPr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397B2A99-B46A-4337-808C-4C6565813F35}"/>
                </a:ext>
              </a:extLst>
            </p:cNvPr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7" name="직사각형 39">
            <a:extLst>
              <a:ext uri="{FF2B5EF4-FFF2-40B4-BE49-F238E27FC236}">
                <a16:creationId xmlns:a16="http://schemas.microsoft.com/office/drawing/2014/main" id="{BB7E3B07-667D-4E20-A314-A112FBD1E133}"/>
              </a:ext>
            </a:extLst>
          </p:cNvPr>
          <p:cNvSpPr/>
          <p:nvPr/>
        </p:nvSpPr>
        <p:spPr>
          <a:xfrm>
            <a:off x="1034600" y="2098105"/>
            <a:ext cx="66749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BB9697F8-CB76-4E37-8C7F-1D7BF8344DB3}"/>
              </a:ext>
            </a:extLst>
          </p:cNvPr>
          <p:cNvSpPr txBox="1"/>
          <p:nvPr/>
        </p:nvSpPr>
        <p:spPr bwMode="auto">
          <a:xfrm>
            <a:off x="2319125" y="1977071"/>
            <a:ext cx="7868066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150000"/>
              </a:spcBef>
            </a:pPr>
            <a:r>
              <a:rPr lang="en-GB" altLang="ja-JP" sz="3600" dirty="0">
                <a:ea typeface="MS PGothic" panose="020B0600070205080204" pitchFamily="34" charset="-128"/>
              </a:rPr>
              <a:t>The ICH process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03E1C7-1E00-4A4B-ACC9-28C529F848D5}"/>
              </a:ext>
            </a:extLst>
          </p:cNvPr>
          <p:cNvGrpSpPr/>
          <p:nvPr/>
        </p:nvGrpSpPr>
        <p:grpSpPr>
          <a:xfrm>
            <a:off x="789900" y="2646289"/>
            <a:ext cx="10848391" cy="1513838"/>
            <a:chOff x="1151472" y="3187501"/>
            <a:chExt cx="6552728" cy="914400"/>
          </a:xfrm>
        </p:grpSpPr>
        <p:sp>
          <p:nvSpPr>
            <p:cNvPr id="12" name="Pentagon 12">
              <a:extLst>
                <a:ext uri="{FF2B5EF4-FFF2-40B4-BE49-F238E27FC236}">
                  <a16:creationId xmlns:a16="http://schemas.microsoft.com/office/drawing/2014/main" id="{A51D904A-DD6A-42B4-8BC1-7088C6BAFCF0}"/>
                </a:ext>
              </a:extLst>
            </p:cNvPr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Pentagon 13">
              <a:extLst>
                <a:ext uri="{FF2B5EF4-FFF2-40B4-BE49-F238E27FC236}">
                  <a16:creationId xmlns:a16="http://schemas.microsoft.com/office/drawing/2014/main" id="{9F50F0E8-E54D-47EA-BD22-8D76215360F6}"/>
                </a:ext>
              </a:extLst>
            </p:cNvPr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5899888E-3F79-4A8E-A5BF-A9CC9C89EC50}"/>
                </a:ext>
              </a:extLst>
            </p:cNvPr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3F38B4-1294-4642-BE84-08C49D96CC0D}"/>
              </a:ext>
            </a:extLst>
          </p:cNvPr>
          <p:cNvGrpSpPr/>
          <p:nvPr/>
        </p:nvGrpSpPr>
        <p:grpSpPr>
          <a:xfrm>
            <a:off x="786894" y="3569316"/>
            <a:ext cx="10848391" cy="1513838"/>
            <a:chOff x="1151472" y="3187501"/>
            <a:chExt cx="6552728" cy="914400"/>
          </a:xfrm>
        </p:grpSpPr>
        <p:sp>
          <p:nvSpPr>
            <p:cNvPr id="16" name="Pentagon 16">
              <a:extLst>
                <a:ext uri="{FF2B5EF4-FFF2-40B4-BE49-F238E27FC236}">
                  <a16:creationId xmlns:a16="http://schemas.microsoft.com/office/drawing/2014/main" id="{6055BABB-897B-4428-9BC7-AC07395C573B}"/>
                </a:ext>
              </a:extLst>
            </p:cNvPr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Pentagon 17">
              <a:extLst>
                <a:ext uri="{FF2B5EF4-FFF2-40B4-BE49-F238E27FC236}">
                  <a16:creationId xmlns:a16="http://schemas.microsoft.com/office/drawing/2014/main" id="{F4EC9F0B-40DB-4F45-9242-4A0024AE9E8A}"/>
                </a:ext>
              </a:extLst>
            </p:cNvPr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F4A9CCF8-E1D4-45F3-9401-98F8B2E872FA}"/>
                </a:ext>
              </a:extLst>
            </p:cNvPr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8E8C80-8495-4694-8B62-1A3D64DF0949}"/>
              </a:ext>
            </a:extLst>
          </p:cNvPr>
          <p:cNvGrpSpPr/>
          <p:nvPr/>
        </p:nvGrpSpPr>
        <p:grpSpPr>
          <a:xfrm>
            <a:off x="783888" y="4492343"/>
            <a:ext cx="10848391" cy="1513838"/>
            <a:chOff x="1151472" y="3187501"/>
            <a:chExt cx="6552728" cy="914400"/>
          </a:xfrm>
        </p:grpSpPr>
        <p:sp>
          <p:nvSpPr>
            <p:cNvPr id="20" name="Pentagon 20">
              <a:extLst>
                <a:ext uri="{FF2B5EF4-FFF2-40B4-BE49-F238E27FC236}">
                  <a16:creationId xmlns:a16="http://schemas.microsoft.com/office/drawing/2014/main" id="{A24A2C66-22BF-40F0-9D1F-7A2184C3A2D9}"/>
                </a:ext>
              </a:extLst>
            </p:cNvPr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Pentagon 21">
              <a:extLst>
                <a:ext uri="{FF2B5EF4-FFF2-40B4-BE49-F238E27FC236}">
                  <a16:creationId xmlns:a16="http://schemas.microsoft.com/office/drawing/2014/main" id="{FD26AFEA-2986-455E-A682-D6532784CDDB}"/>
                </a:ext>
              </a:extLst>
            </p:cNvPr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Diamond 21">
              <a:extLst>
                <a:ext uri="{FF2B5EF4-FFF2-40B4-BE49-F238E27FC236}">
                  <a16:creationId xmlns:a16="http://schemas.microsoft.com/office/drawing/2014/main" id="{CCD9A0A9-9E9D-4655-9C63-0FCC4F9BD448}"/>
                </a:ext>
              </a:extLst>
            </p:cNvPr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3" name="직사각형 39">
            <a:extLst>
              <a:ext uri="{FF2B5EF4-FFF2-40B4-BE49-F238E27FC236}">
                <a16:creationId xmlns:a16="http://schemas.microsoft.com/office/drawing/2014/main" id="{8C66A57A-02F3-4B75-8541-16243976C464}"/>
              </a:ext>
            </a:extLst>
          </p:cNvPr>
          <p:cNvSpPr/>
          <p:nvPr/>
        </p:nvSpPr>
        <p:spPr>
          <a:xfrm>
            <a:off x="1034600" y="3022627"/>
            <a:ext cx="66749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7" name="직사각형 39">
            <a:extLst>
              <a:ext uri="{FF2B5EF4-FFF2-40B4-BE49-F238E27FC236}">
                <a16:creationId xmlns:a16="http://schemas.microsoft.com/office/drawing/2014/main" id="{41FEC406-6C09-48B8-92A5-51BA6E2B53AE}"/>
              </a:ext>
            </a:extLst>
          </p:cNvPr>
          <p:cNvSpPr/>
          <p:nvPr/>
        </p:nvSpPr>
        <p:spPr>
          <a:xfrm>
            <a:off x="1034600" y="3947149"/>
            <a:ext cx="66749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직사각형 39">
            <a:extLst>
              <a:ext uri="{FF2B5EF4-FFF2-40B4-BE49-F238E27FC236}">
                <a16:creationId xmlns:a16="http://schemas.microsoft.com/office/drawing/2014/main" id="{2E7DBC0B-576E-41FB-B2C6-9514BC1D3164}"/>
              </a:ext>
            </a:extLst>
          </p:cNvPr>
          <p:cNvSpPr/>
          <p:nvPr/>
        </p:nvSpPr>
        <p:spPr>
          <a:xfrm>
            <a:off x="1034600" y="4871671"/>
            <a:ext cx="66749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2FDAC56D-4ABF-4425-8337-5999F2C569FA}"/>
              </a:ext>
            </a:extLst>
          </p:cNvPr>
          <p:cNvSpPr txBox="1"/>
          <p:nvPr/>
        </p:nvSpPr>
        <p:spPr bwMode="auto">
          <a:xfrm>
            <a:off x="2306743" y="2884766"/>
            <a:ext cx="9047056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150000"/>
              </a:spcBef>
            </a:pPr>
            <a:r>
              <a:rPr lang="en-GB" altLang="ja-JP" sz="3600" dirty="0">
                <a:ea typeface="MS PGothic" panose="020B0600070205080204" pitchFamily="34" charset="-128"/>
              </a:rPr>
              <a:t>ICH Q9 and other ICH guidelines</a:t>
            </a:r>
          </a:p>
        </p:txBody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id="{615694C3-9702-4785-BBE9-2AB484C285A0}"/>
              </a:ext>
            </a:extLst>
          </p:cNvPr>
          <p:cNvSpPr txBox="1"/>
          <p:nvPr/>
        </p:nvSpPr>
        <p:spPr bwMode="auto">
          <a:xfrm>
            <a:off x="2319124" y="3825351"/>
            <a:ext cx="9872875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150000"/>
              </a:spcBef>
            </a:pPr>
            <a:r>
              <a:rPr lang="en-GB" altLang="ja-JP" sz="3600" dirty="0">
                <a:ea typeface="MS PGothic" panose="020B0600070205080204" pitchFamily="34" charset="-128"/>
              </a:rPr>
              <a:t>“Risk” to “Quality Risk Management”</a:t>
            </a:r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E72E1A08-435D-4351-BD6D-BEA66FFB7DBE}"/>
              </a:ext>
            </a:extLst>
          </p:cNvPr>
          <p:cNvSpPr txBox="1"/>
          <p:nvPr/>
        </p:nvSpPr>
        <p:spPr bwMode="auto">
          <a:xfrm>
            <a:off x="2319124" y="4803024"/>
            <a:ext cx="9034675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150000"/>
              </a:spcBef>
            </a:pPr>
            <a:r>
              <a:rPr lang="en-GB" altLang="ja-JP" sz="3600" dirty="0">
                <a:ea typeface="MS PGothic" panose="020B0600070205080204" pitchFamily="34" charset="-128"/>
              </a:rPr>
              <a:t>Opportunities, Challenges and Benefit</a:t>
            </a:r>
          </a:p>
        </p:txBody>
      </p:sp>
    </p:spTree>
    <p:extLst>
      <p:ext uri="{BB962C8B-B14F-4D97-AF65-F5344CB8AC3E}">
        <p14:creationId xmlns:p14="http://schemas.microsoft.com/office/powerpoint/2010/main" val="38864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3" grpId="0"/>
      <p:bldP spid="27" grpId="0"/>
      <p:bldP spid="31" grpId="0"/>
      <p:bldP spid="39" grpId="0"/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666BC5C-5AEC-44DE-8FC6-C8ACAD28E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639816"/>
              </p:ext>
            </p:extLst>
          </p:nvPr>
        </p:nvGraphicFramePr>
        <p:xfrm>
          <a:off x="1400707" y="1456443"/>
          <a:ext cx="2918970" cy="375533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833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2800" b="1" dirty="0">
                          <a:solidFill>
                            <a:srgbClr val="000000"/>
                          </a:solidFill>
                        </a:rPr>
                        <a:t>Potential threat</a:t>
                      </a:r>
                      <a:endParaRPr lang="en-JM" altLang="ko-KR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26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41">
                <a:tc rowSpan="3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Chemical Reaction</a:t>
                      </a:r>
                      <a:endParaRPr lang="en-JM" altLang="ko-KR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5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Manufacturing Issues</a:t>
                      </a:r>
                      <a:endParaRPr lang="en-JM" altLang="ko-KR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5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Facilities &amp; Requirement</a:t>
                      </a:r>
                      <a:endParaRPr lang="en-JM" altLang="ko-KR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8326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6640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B8B325D-DCC5-441D-BCC1-A0FBD913C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144465"/>
              </p:ext>
            </p:extLst>
          </p:nvPr>
        </p:nvGraphicFramePr>
        <p:xfrm>
          <a:off x="5133457" y="1475877"/>
          <a:ext cx="2918970" cy="367879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1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833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2800" b="1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Failure</a:t>
                      </a:r>
                      <a:endParaRPr lang="en-JM" altLang="ko-KR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26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41">
                <a:tc rowSpan="3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GB" altLang="ja-JP" sz="1800" dirty="0">
                          <a:solidFill>
                            <a:srgbClr val="000000"/>
                          </a:solidFill>
                          <a:ea typeface="MS PGothic" panose="020B0600070205080204" pitchFamily="34" charset="-128"/>
                        </a:rPr>
                        <a:t>Technical Breakdown</a:t>
                      </a:r>
                      <a:endParaRPr lang="en-GB" altLang="ja-JP" dirty="0">
                        <a:ea typeface="MS PGothic" panose="020B0600070205080204" pitchFamily="34" charset="-128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5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800" dirty="0">
                          <a:solidFill>
                            <a:srgbClr val="000000"/>
                          </a:solidFill>
                          <a:ea typeface="MS PGothic" panose="020B0600070205080204" pitchFamily="34" charset="-128"/>
                        </a:rPr>
                        <a:t>Human Breakdown</a:t>
                      </a:r>
                      <a:endParaRPr lang="en-JM" altLang="ko-KR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5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800" dirty="0">
                          <a:solidFill>
                            <a:srgbClr val="000000"/>
                          </a:solidFill>
                          <a:ea typeface="MS PGothic" panose="020B0600070205080204" pitchFamily="34" charset="-128"/>
                        </a:rPr>
                        <a:t>Extrinsic Effect</a:t>
                      </a:r>
                      <a:endParaRPr lang="en-JM" altLang="ko-KR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8326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6640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3684D53-E2DD-4556-A79F-7F44E8E08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084987"/>
              </p:ext>
            </p:extLst>
          </p:nvPr>
        </p:nvGraphicFramePr>
        <p:xfrm>
          <a:off x="8692732" y="1451534"/>
          <a:ext cx="2918970" cy="367879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1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833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2800" b="1" dirty="0">
                          <a:solidFill>
                            <a:srgbClr val="000000"/>
                          </a:solidFill>
                        </a:rPr>
                        <a:t>System Defect</a:t>
                      </a:r>
                      <a:endParaRPr lang="en-JM" altLang="ko-KR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26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41">
                <a:tc rowSpan="3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GB" altLang="ja-JP" sz="1800" dirty="0">
                          <a:solidFill>
                            <a:srgbClr val="000000"/>
                          </a:solidFill>
                        </a:rPr>
                        <a:t>Not Detected</a:t>
                      </a:r>
                      <a:endParaRPr lang="en-GB" altLang="ja-JP" dirty="0">
                        <a:ea typeface="MS PGothic" panose="020B0600070205080204" pitchFamily="34" charset="-128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5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GB" altLang="ja-JP" sz="1800" dirty="0">
                          <a:solidFill>
                            <a:srgbClr val="000000"/>
                          </a:solidFill>
                        </a:rPr>
                        <a:t>Insufficiently Prevented</a:t>
                      </a:r>
                      <a:endParaRPr lang="en-GB" altLang="ja-JP" dirty="0">
                        <a:ea typeface="MS PGothic" panose="020B0600070205080204" pitchFamily="34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5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800" dirty="0">
                          <a:solidFill>
                            <a:srgbClr val="000000"/>
                          </a:solidFill>
                        </a:rPr>
                        <a:t>Emerges by degree</a:t>
                      </a:r>
                      <a:endParaRPr lang="en-JM" altLang="ko-KR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8326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6640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97E2E85D-FB39-4A42-BFE4-3CA3D13AB2B2}"/>
              </a:ext>
            </a:extLst>
          </p:cNvPr>
          <p:cNvSpPr txBox="1"/>
          <p:nvPr/>
        </p:nvSpPr>
        <p:spPr>
          <a:xfrm>
            <a:off x="2876057" y="515882"/>
            <a:ext cx="6098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4000" b="1" dirty="0">
                <a:ea typeface="MS PGothic" panose="020B0600070205080204" pitchFamily="34" charset="-128"/>
              </a:rPr>
              <a:t>Hazards in Quality</a:t>
            </a:r>
            <a:endParaRPr lang="en-US" sz="4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4509EB-B31C-4F32-8406-7EC2276E1B39}"/>
              </a:ext>
            </a:extLst>
          </p:cNvPr>
          <p:cNvSpPr txBox="1"/>
          <p:nvPr/>
        </p:nvSpPr>
        <p:spPr>
          <a:xfrm>
            <a:off x="1245740" y="5406466"/>
            <a:ext cx="10588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ja-JP" sz="2400" b="1" dirty="0">
                <a:ea typeface="MS PGothic" panose="020B0600070205080204" pitchFamily="34" charset="-128"/>
              </a:rPr>
              <a:t>Anything that has the potential to harm patients, product quality or the business </a:t>
            </a:r>
            <a:br>
              <a:rPr lang="en-GB" altLang="ja-JP" sz="2400" b="1" dirty="0">
                <a:ea typeface="MS PGothic" panose="020B0600070205080204" pitchFamily="34" charset="-128"/>
              </a:rPr>
            </a:br>
            <a:r>
              <a:rPr lang="en-GB" altLang="ja-JP" sz="2400" b="1" dirty="0">
                <a:ea typeface="MS PGothic" panose="020B0600070205080204" pitchFamily="34" charset="-128"/>
              </a:rPr>
              <a:t>(loss, interruption, image)</a:t>
            </a:r>
            <a:r>
              <a:rPr lang="en-US" altLang="ja-JP" sz="2400" b="1" dirty="0">
                <a:ea typeface="MS PGothic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41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03A9700-5EFF-465D-8C6B-796057BB95FD}"/>
              </a:ext>
            </a:extLst>
          </p:cNvPr>
          <p:cNvSpPr txBox="1">
            <a:spLocks noChangeArrowheads="1"/>
          </p:cNvSpPr>
          <p:nvPr/>
        </p:nvSpPr>
        <p:spPr>
          <a:xfrm>
            <a:off x="2221066" y="1063010"/>
            <a:ext cx="9562896" cy="57949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FontTx/>
              <a:buNone/>
            </a:pPr>
            <a:r>
              <a:rPr lang="en-GB" altLang="ja-JP" sz="2400" b="1" dirty="0">
                <a:solidFill>
                  <a:schemeClr val="accent2"/>
                </a:solidFill>
                <a:ea typeface="MS PGothic" panose="020B0600070205080204" pitchFamily="34" charset="-128"/>
              </a:rPr>
              <a:t>Yes, however we need to firm-up and set the priorities in relation to risks</a:t>
            </a:r>
            <a:br>
              <a:rPr lang="en-GB" altLang="ja-JP" sz="2400" b="1" dirty="0">
                <a:solidFill>
                  <a:schemeClr val="accent2"/>
                </a:solidFill>
                <a:ea typeface="MS PGothic" panose="020B0600070205080204" pitchFamily="34" charset="-128"/>
              </a:rPr>
            </a:br>
            <a:endParaRPr lang="en-US" altLang="ja-JP" sz="2400" b="1" dirty="0">
              <a:solidFill>
                <a:schemeClr val="accent2"/>
              </a:solidFill>
              <a:ea typeface="MS PGothic" panose="020B0600070205080204" pitchFamily="34" charset="-128"/>
            </a:endParaRPr>
          </a:p>
          <a:p>
            <a:r>
              <a:rPr lang="en-US" altLang="ja-JP" sz="2400" b="1" dirty="0">
                <a:ea typeface="MS PGothic" panose="020B0600070205080204" pitchFamily="34" charset="-128"/>
              </a:rPr>
              <a:t>We need to know…</a:t>
            </a:r>
          </a:p>
          <a:p>
            <a:pPr lvl="1"/>
            <a:r>
              <a:rPr lang="en-GB" altLang="ja-JP" sz="2200" b="1" dirty="0">
                <a:ea typeface="MS PGothic" panose="020B0600070205080204" pitchFamily="34" charset="-128"/>
              </a:rPr>
              <a:t>How good is our </a:t>
            </a:r>
            <a:r>
              <a:rPr lang="en-GB" altLang="ja-JP" sz="2200" b="1" dirty="0">
                <a:solidFill>
                  <a:schemeClr val="accent2"/>
                </a:solidFill>
                <a:ea typeface="MS PGothic" panose="020B0600070205080204" pitchFamily="34" charset="-128"/>
              </a:rPr>
              <a:t>QRM compliance and decision making</a:t>
            </a:r>
            <a:r>
              <a:rPr lang="en-GB" altLang="ja-JP" sz="2200" b="1" dirty="0">
                <a:ea typeface="MS PGothic" panose="020B0600070205080204" pitchFamily="34" charset="-128"/>
              </a:rPr>
              <a:t>?</a:t>
            </a:r>
            <a:endParaRPr lang="en-GB" altLang="ja-JP" sz="1000" b="1" dirty="0">
              <a:ea typeface="MS PGothic" panose="020B0600070205080204" pitchFamily="34" charset="-128"/>
            </a:endParaRPr>
          </a:p>
          <a:p>
            <a:pPr lvl="1"/>
            <a:r>
              <a:rPr lang="en-US" altLang="ja-JP" sz="2200" b="1" dirty="0">
                <a:ea typeface="MS PGothic" panose="020B0600070205080204" pitchFamily="34" charset="-128"/>
              </a:rPr>
              <a:t>To what extent QRM has to be </a:t>
            </a:r>
            <a:r>
              <a:rPr lang="en-GB" altLang="ja-JP" sz="2200" b="1" dirty="0">
                <a:solidFill>
                  <a:schemeClr val="accent2"/>
                </a:solidFill>
                <a:ea typeface="MS PGothic" panose="020B0600070205080204" pitchFamily="34" charset="-128"/>
              </a:rPr>
              <a:t>implemented or formalised</a:t>
            </a:r>
            <a:r>
              <a:rPr lang="en-GB" altLang="ja-JP" sz="2200" b="1" dirty="0">
                <a:ea typeface="MS PGothic" panose="020B0600070205080204" pitchFamily="34" charset="-128"/>
              </a:rPr>
              <a:t>?</a:t>
            </a:r>
            <a:br>
              <a:rPr lang="en-GB" altLang="ja-JP" sz="2200" b="1" dirty="0">
                <a:ea typeface="MS PGothic" panose="020B0600070205080204" pitchFamily="34" charset="-128"/>
              </a:rPr>
            </a:br>
            <a:endParaRPr lang="en-GB" altLang="ja-JP" sz="2200" b="1" dirty="0">
              <a:ea typeface="MS PGothic" panose="020B0600070205080204" pitchFamily="34" charset="-128"/>
            </a:endParaRPr>
          </a:p>
          <a:p>
            <a:r>
              <a:rPr lang="en-GB" altLang="ja-JP" sz="2400" b="1" dirty="0">
                <a:ea typeface="MS PGothic" panose="020B0600070205080204" pitchFamily="34" charset="-128"/>
              </a:rPr>
              <a:t>An then focus efforts and communicate in order to…</a:t>
            </a:r>
          </a:p>
          <a:p>
            <a:pPr lvl="1"/>
            <a:r>
              <a:rPr lang="en-GB" altLang="ja-JP" sz="2200" b="1" dirty="0">
                <a:ea typeface="MS PGothic" panose="020B0600070205080204" pitchFamily="34" charset="-128"/>
              </a:rPr>
              <a:t>Avoid </a:t>
            </a:r>
            <a:r>
              <a:rPr lang="en-GB" altLang="ja-JP" sz="2200" b="1" dirty="0">
                <a:solidFill>
                  <a:schemeClr val="accent2"/>
                </a:solidFill>
                <a:ea typeface="MS PGothic" panose="020B0600070205080204" pitchFamily="34" charset="-128"/>
              </a:rPr>
              <a:t>duplication</a:t>
            </a:r>
            <a:r>
              <a:rPr lang="en-GB" altLang="ja-JP" sz="2200" b="1" dirty="0">
                <a:ea typeface="MS PGothic" panose="020B0600070205080204" pitchFamily="34" charset="-128"/>
              </a:rPr>
              <a:t> of effort and to align initiatives</a:t>
            </a:r>
          </a:p>
          <a:p>
            <a:pPr lvl="1"/>
            <a:r>
              <a:rPr lang="en-GB" altLang="ja-JP" sz="2200" b="1" dirty="0">
                <a:ea typeface="MS PGothic" panose="020B0600070205080204" pitchFamily="34" charset="-128"/>
              </a:rPr>
              <a:t>Develop </a:t>
            </a:r>
            <a:r>
              <a:rPr lang="en-GB" altLang="ja-JP" sz="2200" b="1" dirty="0">
                <a:solidFill>
                  <a:schemeClr val="accent2"/>
                </a:solidFill>
                <a:ea typeface="MS PGothic" panose="020B0600070205080204" pitchFamily="34" charset="-128"/>
              </a:rPr>
              <a:t>scope</a:t>
            </a:r>
            <a:r>
              <a:rPr lang="en-GB" altLang="ja-JP" sz="2200" b="1" dirty="0">
                <a:ea typeface="MS PGothic" panose="020B0600070205080204" pitchFamily="34" charset="-128"/>
              </a:rPr>
              <a:t> by using different viewpoints </a:t>
            </a:r>
            <a:br>
              <a:rPr lang="en-GB" altLang="ja-JP" sz="2200" b="1" dirty="0">
                <a:ea typeface="MS PGothic" panose="020B0600070205080204" pitchFamily="34" charset="-128"/>
              </a:rPr>
            </a:br>
            <a:r>
              <a:rPr lang="en-GB" altLang="ja-JP" sz="2200" b="1" dirty="0">
                <a:ea typeface="MS PGothic" panose="020B0600070205080204" pitchFamily="34" charset="-128"/>
              </a:rPr>
              <a:t>e.g. from management, internal and external customers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28EE9D-B64E-4A31-9E85-6BE7CBB67084}"/>
              </a:ext>
            </a:extLst>
          </p:cNvPr>
          <p:cNvSpPr txBox="1">
            <a:spLocks noChangeArrowheads="1"/>
          </p:cNvSpPr>
          <p:nvPr/>
        </p:nvSpPr>
        <p:spPr>
          <a:xfrm>
            <a:off x="2221066" y="370231"/>
            <a:ext cx="9422682" cy="5667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ja-JP" b="1" dirty="0">
                <a:ea typeface="MS PGothic" panose="020B0600070205080204" pitchFamily="34" charset="-128"/>
              </a:rPr>
              <a:t>Has QRM already been implemented?</a:t>
            </a:r>
          </a:p>
        </p:txBody>
      </p:sp>
    </p:spTree>
    <p:extLst>
      <p:ext uri="{BB962C8B-B14F-4D97-AF65-F5344CB8AC3E}">
        <p14:creationId xmlns:p14="http://schemas.microsoft.com/office/powerpoint/2010/main" val="377831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2FFEF95C-7C70-4EE7-B3A1-1CD0543525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42865" y="362871"/>
            <a:ext cx="6877768" cy="6362393"/>
            <a:chOff x="2113" y="663"/>
            <a:chExt cx="3080" cy="3365"/>
          </a:xfrm>
        </p:grpSpPr>
        <p:sp>
          <p:nvSpPr>
            <p:cNvPr id="3" name="AutoShape 9">
              <a:extLst>
                <a:ext uri="{FF2B5EF4-FFF2-40B4-BE49-F238E27FC236}">
                  <a16:creationId xmlns:a16="http://schemas.microsoft.com/office/drawing/2014/main" id="{93488096-333C-493B-871F-D458A33F2E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13" y="663"/>
              <a:ext cx="3080" cy="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103B06DA-2BCF-45F1-871A-B7206B7E8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3529"/>
              <a:ext cx="1708" cy="4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0000A055-9942-47C4-80F8-4126795E0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3529"/>
              <a:ext cx="1708" cy="484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41F3FD42-2074-4970-B347-DB5750382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4" y="3546"/>
              <a:ext cx="536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600" b="1">
                  <a:solidFill>
                    <a:srgbClr val="000000"/>
                  </a:solidFill>
                  <a:ea typeface="MS PGothic" panose="020B0600070205080204" pitchFamily="34" charset="-128"/>
                </a:rPr>
                <a:t>Risk Review</a:t>
              </a:r>
              <a:endParaRPr lang="en-GB" altLang="ja-JP" sz="2800">
                <a:ea typeface="MS PGothic" panose="020B0600070205080204" pitchFamily="34" charset="-128"/>
              </a:endParaRPr>
            </a:p>
          </p:txBody>
        </p:sp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C0869A6B-80E2-4206-9BF1-927CBDABD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1043"/>
              <a:ext cx="244" cy="29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F85C0829-1545-4238-B8B4-F630EF8C8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1043"/>
              <a:ext cx="244" cy="2970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D4E15D2D-0832-4087-AA84-6AD8149ED6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48" y="2715"/>
              <a:ext cx="1379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b="1" dirty="0">
                  <a:solidFill>
                    <a:srgbClr val="000000"/>
                  </a:solidFill>
                  <a:ea typeface="MS PGothic" panose="020B0600070205080204" pitchFamily="34" charset="-128"/>
                </a:rPr>
                <a:t>Risk Communication</a:t>
              </a:r>
              <a:endParaRPr lang="en-GB" altLang="ja-JP" sz="3200" dirty="0">
                <a:ea typeface="MS PGothic" panose="020B0600070205080204" pitchFamily="34" charset="-128"/>
              </a:endParaRPr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0E95CB10-D9C7-48D4-B84C-77AB0E01A6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48" y="2782"/>
              <a:ext cx="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ja-JP" dirty="0">
                <a:ea typeface="MS PGothic" panose="020B0600070205080204" pitchFamily="34" charset="-128"/>
              </a:endParaRPr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E2CBD2AB-8CD3-4330-9286-8866C42350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48" y="2731"/>
              <a:ext cx="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ja-JP" dirty="0">
                <a:ea typeface="MS PGothic" panose="020B0600070205080204" pitchFamily="34" charset="-128"/>
              </a:endParaRPr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5A83E37F-C299-479E-A9D5-9E8FCB245A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37" y="2707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1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endParaRPr lang="en-GB" altLang="ja-JP">
                <a:ea typeface="MS PGothic" panose="020B0600070205080204" pitchFamily="34" charset="-128"/>
              </a:endParaRPr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D8FA2325-29FE-4727-A7B3-14F661F30B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49" y="2652"/>
              <a:ext cx="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ja-JP" dirty="0">
                <a:ea typeface="MS PGothic" panose="020B0600070205080204" pitchFamily="34" charset="-128"/>
              </a:endParaRPr>
            </a:p>
          </p:txBody>
        </p:sp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334A8E7C-CC2F-455E-AE0B-840163B26E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49" y="2599"/>
              <a:ext cx="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ja-JP" dirty="0">
                <a:ea typeface="MS PGothic" panose="020B0600070205080204" pitchFamily="34" charset="-128"/>
              </a:endParaRPr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7E3FEF72-FDF7-49F0-9430-63038937C3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49" y="2537"/>
              <a:ext cx="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ja-JP" dirty="0">
                <a:ea typeface="MS PGothic" panose="020B0600070205080204" pitchFamily="34" charset="-128"/>
              </a:endParaRPr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C5144963-6F9E-4EE2-AC4D-4C13F01F5E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50" y="2459"/>
              <a:ext cx="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ja-JP" dirty="0">
                <a:ea typeface="MS PGothic" panose="020B0600070205080204" pitchFamily="34" charset="-128"/>
              </a:endParaRPr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E8860B1B-20F0-4665-BAFA-737CD98FB9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50" y="2308"/>
              <a:ext cx="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ja-JP" sz="2800" dirty="0">
                <a:ea typeface="MS PGothic" panose="020B0600070205080204" pitchFamily="34" charset="-128"/>
              </a:endParaRP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F34E7F94-D216-4C22-81B6-33E1648614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50" y="2299"/>
              <a:ext cx="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ja-JP" dirty="0">
                <a:ea typeface="MS PGothic" panose="020B0600070205080204" pitchFamily="34" charset="-128"/>
              </a:endParaRPr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97F19D52-9E90-4DC5-84AA-F0ED6C4B40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49" y="2267"/>
              <a:ext cx="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ja-JP" dirty="0">
                <a:ea typeface="MS PGothic" panose="020B0600070205080204" pitchFamily="34" charset="-128"/>
              </a:endParaRPr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8B1127F-325F-404B-A297-A2E306B106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49" y="2216"/>
              <a:ext cx="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ja-JP" dirty="0">
                <a:ea typeface="MS PGothic" panose="020B0600070205080204" pitchFamily="34" charset="-128"/>
              </a:endParaRPr>
            </a:p>
          </p:txBody>
        </p:sp>
        <p:sp>
          <p:nvSpPr>
            <p:cNvPr id="24" name="Rectangle 30">
              <a:extLst>
                <a:ext uri="{FF2B5EF4-FFF2-40B4-BE49-F238E27FC236}">
                  <a16:creationId xmlns:a16="http://schemas.microsoft.com/office/drawing/2014/main" id="{50DB9B25-41FA-4CC9-B8D6-CFC94391E2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50" y="2151"/>
              <a:ext cx="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ja-JP" dirty="0">
                <a:ea typeface="MS PGothic" panose="020B0600070205080204" pitchFamily="34" charset="-128"/>
              </a:endParaRPr>
            </a:p>
          </p:txBody>
        </p:sp>
        <p:sp>
          <p:nvSpPr>
            <p:cNvPr id="26" name="Rectangle 32">
              <a:extLst>
                <a:ext uri="{FF2B5EF4-FFF2-40B4-BE49-F238E27FC236}">
                  <a16:creationId xmlns:a16="http://schemas.microsoft.com/office/drawing/2014/main" id="{6212370B-DBC5-49AA-8AA4-F25613E0FF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50" y="2065"/>
              <a:ext cx="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ja-JP" dirty="0">
                <a:ea typeface="MS PGothic" panose="020B0600070205080204" pitchFamily="34" charset="-128"/>
              </a:endParaRPr>
            </a:p>
          </p:txBody>
        </p: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EF7D23D7-0D62-4F28-87BC-145FFC04E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1043"/>
              <a:ext cx="1708" cy="10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id="{35AF4530-3651-4801-A654-6009BAC5F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1043"/>
              <a:ext cx="1708" cy="1096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29" name="Rectangle 35">
              <a:extLst>
                <a:ext uri="{FF2B5EF4-FFF2-40B4-BE49-F238E27FC236}">
                  <a16:creationId xmlns:a16="http://schemas.microsoft.com/office/drawing/2014/main" id="{531D28A7-78A3-4E4E-8E25-1284A69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4" y="1062"/>
              <a:ext cx="757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600" b="1">
                  <a:solidFill>
                    <a:srgbClr val="000000"/>
                  </a:solidFill>
                  <a:ea typeface="MS PGothic" panose="020B0600070205080204" pitchFamily="34" charset="-128"/>
                </a:rPr>
                <a:t>Risk Assessment</a:t>
              </a:r>
              <a:endParaRPr lang="en-GB" altLang="ja-JP" sz="2800">
                <a:ea typeface="MS PGothic" panose="020B0600070205080204" pitchFamily="34" charset="-128"/>
              </a:endParaRPr>
            </a:p>
          </p:txBody>
        </p:sp>
        <p:sp>
          <p:nvSpPr>
            <p:cNvPr id="30" name="Rectangle 36">
              <a:extLst>
                <a:ext uri="{FF2B5EF4-FFF2-40B4-BE49-F238E27FC236}">
                  <a16:creationId xmlns:a16="http://schemas.microsoft.com/office/drawing/2014/main" id="{F7FAC529-499A-42D5-9E7C-93AF5F980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1847"/>
              <a:ext cx="1220" cy="1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31" name="Rectangle 37">
              <a:extLst>
                <a:ext uri="{FF2B5EF4-FFF2-40B4-BE49-F238E27FC236}">
                  <a16:creationId xmlns:a16="http://schemas.microsoft.com/office/drawing/2014/main" id="{6EA72E12-BA7E-4634-9E43-8DD8E2B1B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1847"/>
              <a:ext cx="1220" cy="19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32" name="Rectangle 38">
              <a:extLst>
                <a:ext uri="{FF2B5EF4-FFF2-40B4-BE49-F238E27FC236}">
                  <a16:creationId xmlns:a16="http://schemas.microsoft.com/office/drawing/2014/main" id="{5B1F1675-A142-47C9-A207-44D1ECA87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" y="1892"/>
              <a:ext cx="68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600" b="1">
                  <a:solidFill>
                    <a:srgbClr val="000000"/>
                  </a:solidFill>
                  <a:ea typeface="MS PGothic" panose="020B0600070205080204" pitchFamily="34" charset="-128"/>
                </a:rPr>
                <a:t>Risk Evaluation</a:t>
              </a:r>
              <a:endParaRPr lang="en-GB" altLang="ja-JP" sz="2800">
                <a:ea typeface="MS PGothic" panose="020B0600070205080204" pitchFamily="34" charset="-128"/>
              </a:endParaRPr>
            </a:p>
          </p:txBody>
        </p:sp>
        <p:sp>
          <p:nvSpPr>
            <p:cNvPr id="33" name="Line 39">
              <a:extLst>
                <a:ext uri="{FF2B5EF4-FFF2-40B4-BE49-F238E27FC236}">
                  <a16:creationId xmlns:a16="http://schemas.microsoft.com/office/drawing/2014/main" id="{43AE6932-EE92-43D2-B72E-69B4496CF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1408"/>
              <a:ext cx="1" cy="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0">
              <a:extLst>
                <a:ext uri="{FF2B5EF4-FFF2-40B4-BE49-F238E27FC236}">
                  <a16:creationId xmlns:a16="http://schemas.microsoft.com/office/drawing/2014/main" id="{810B731A-6E5F-4B5C-B816-942BA3727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1475"/>
              <a:ext cx="56" cy="55"/>
            </a:xfrm>
            <a:custGeom>
              <a:avLst/>
              <a:gdLst>
                <a:gd name="T0" fmla="*/ 28 w 138"/>
                <a:gd name="T1" fmla="*/ 55 h 138"/>
                <a:gd name="T2" fmla="*/ 56 w 138"/>
                <a:gd name="T3" fmla="*/ 0 h 138"/>
                <a:gd name="T4" fmla="*/ 0 w 138"/>
                <a:gd name="T5" fmla="*/ 0 h 138"/>
                <a:gd name="T6" fmla="*/ 0 w 138"/>
                <a:gd name="T7" fmla="*/ 0 h 138"/>
                <a:gd name="T8" fmla="*/ 28 w 138"/>
                <a:gd name="T9" fmla="*/ 55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138">
                  <a:moveTo>
                    <a:pt x="69" y="138"/>
                  </a:moveTo>
                  <a:lnTo>
                    <a:pt x="138" y="0"/>
                  </a:lnTo>
                  <a:cubicBezTo>
                    <a:pt x="95" y="21"/>
                    <a:pt x="43" y="21"/>
                    <a:pt x="0" y="0"/>
                  </a:cubicBezTo>
                  <a:lnTo>
                    <a:pt x="69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1">
              <a:extLst>
                <a:ext uri="{FF2B5EF4-FFF2-40B4-BE49-F238E27FC236}">
                  <a16:creationId xmlns:a16="http://schemas.microsoft.com/office/drawing/2014/main" id="{A14E5BBF-2BCB-4ABE-9F58-795E9BAD2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1591"/>
              <a:ext cx="366" cy="937"/>
            </a:xfrm>
            <a:custGeom>
              <a:avLst/>
              <a:gdLst>
                <a:gd name="T0" fmla="*/ 0 w 366"/>
                <a:gd name="T1" fmla="*/ 937 h 937"/>
                <a:gd name="T2" fmla="*/ 366 w 366"/>
                <a:gd name="T3" fmla="*/ 937 h 937"/>
                <a:gd name="T4" fmla="*/ 366 w 366"/>
                <a:gd name="T5" fmla="*/ 0 h 937"/>
                <a:gd name="T6" fmla="*/ 43 w 366"/>
                <a:gd name="T7" fmla="*/ 0 h 9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6" h="937">
                  <a:moveTo>
                    <a:pt x="0" y="937"/>
                  </a:moveTo>
                  <a:lnTo>
                    <a:pt x="366" y="937"/>
                  </a:lnTo>
                  <a:lnTo>
                    <a:pt x="366" y="0"/>
                  </a:lnTo>
                  <a:lnTo>
                    <a:pt x="43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2">
              <a:extLst>
                <a:ext uri="{FF2B5EF4-FFF2-40B4-BE49-F238E27FC236}">
                  <a16:creationId xmlns:a16="http://schemas.microsoft.com/office/drawing/2014/main" id="{54C73D95-CDF2-4F3C-80DF-BF4263CC5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1563"/>
              <a:ext cx="56" cy="56"/>
            </a:xfrm>
            <a:custGeom>
              <a:avLst/>
              <a:gdLst>
                <a:gd name="T0" fmla="*/ 0 w 138"/>
                <a:gd name="T1" fmla="*/ 28 h 138"/>
                <a:gd name="T2" fmla="*/ 56 w 138"/>
                <a:gd name="T3" fmla="*/ 0 h 138"/>
                <a:gd name="T4" fmla="*/ 56 w 138"/>
                <a:gd name="T5" fmla="*/ 56 h 138"/>
                <a:gd name="T6" fmla="*/ 56 w 138"/>
                <a:gd name="T7" fmla="*/ 56 h 138"/>
                <a:gd name="T8" fmla="*/ 0 w 138"/>
                <a:gd name="T9" fmla="*/ 2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138">
                  <a:moveTo>
                    <a:pt x="0" y="69"/>
                  </a:moveTo>
                  <a:lnTo>
                    <a:pt x="138" y="0"/>
                  </a:lnTo>
                  <a:cubicBezTo>
                    <a:pt x="117" y="44"/>
                    <a:pt x="117" y="95"/>
                    <a:pt x="138" y="138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43">
              <a:extLst>
                <a:ext uri="{FF2B5EF4-FFF2-40B4-BE49-F238E27FC236}">
                  <a16:creationId xmlns:a16="http://schemas.microsoft.com/office/drawing/2014/main" id="{0D4D3697-94BB-4EC8-BD46-4C056A702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1" y="2005"/>
              <a:ext cx="458" cy="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38" name="Rectangle 44">
              <a:extLst>
                <a:ext uri="{FF2B5EF4-FFF2-40B4-BE49-F238E27FC236}">
                  <a16:creationId xmlns:a16="http://schemas.microsoft.com/office/drawing/2014/main" id="{9EE1E4DD-D271-4A88-AB24-E19B02A90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015"/>
              <a:ext cx="44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200" b="1" dirty="0">
                  <a:solidFill>
                    <a:srgbClr val="000000"/>
                  </a:solidFill>
                  <a:ea typeface="MS PGothic" panose="020B0600070205080204" pitchFamily="34" charset="-128"/>
                </a:rPr>
                <a:t>unacceptable</a:t>
              </a:r>
              <a:endParaRPr lang="en-GB" altLang="ja-JP" dirty="0">
                <a:ea typeface="MS PGothic" panose="020B0600070205080204" pitchFamily="34" charset="-128"/>
              </a:endParaRPr>
            </a:p>
          </p:txBody>
        </p:sp>
        <p:sp>
          <p:nvSpPr>
            <p:cNvPr id="39" name="Rectangle 45">
              <a:extLst>
                <a:ext uri="{FF2B5EF4-FFF2-40B4-BE49-F238E27FC236}">
                  <a16:creationId xmlns:a16="http://schemas.microsoft.com/office/drawing/2014/main" id="{27019D8F-974B-4661-B1CB-4049580CD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2260"/>
              <a:ext cx="1708" cy="7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40" name="Rectangle 46">
              <a:extLst>
                <a:ext uri="{FF2B5EF4-FFF2-40B4-BE49-F238E27FC236}">
                  <a16:creationId xmlns:a16="http://schemas.microsoft.com/office/drawing/2014/main" id="{7273C48A-6193-4B5A-820E-76FC5362E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2260"/>
              <a:ext cx="1708" cy="780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41" name="Rectangle 47">
              <a:extLst>
                <a:ext uri="{FF2B5EF4-FFF2-40B4-BE49-F238E27FC236}">
                  <a16:creationId xmlns:a16="http://schemas.microsoft.com/office/drawing/2014/main" id="{F92F747E-2A40-4B4E-ADDF-70EF6929B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4" y="2278"/>
              <a:ext cx="546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600" b="1" dirty="0">
                  <a:solidFill>
                    <a:srgbClr val="000000"/>
                  </a:solidFill>
                  <a:ea typeface="MS PGothic" panose="020B0600070205080204" pitchFamily="34" charset="-128"/>
                </a:rPr>
                <a:t>Risk Control</a:t>
              </a:r>
              <a:endParaRPr lang="en-GB" altLang="ja-JP" sz="2800" dirty="0">
                <a:ea typeface="MS PGothic" panose="020B0600070205080204" pitchFamily="34" charset="-128"/>
              </a:endParaRPr>
            </a:p>
          </p:txBody>
        </p:sp>
        <p:sp>
          <p:nvSpPr>
            <p:cNvPr id="42" name="Line 48">
              <a:extLst>
                <a:ext uri="{FF2B5EF4-FFF2-40B4-BE49-F238E27FC236}">
                  <a16:creationId xmlns:a16="http://schemas.microsoft.com/office/drawing/2014/main" id="{B63E74D5-A964-47D2-A6A8-A25666B7FB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2041"/>
              <a:ext cx="1" cy="34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9">
              <a:extLst>
                <a:ext uri="{FF2B5EF4-FFF2-40B4-BE49-F238E27FC236}">
                  <a16:creationId xmlns:a16="http://schemas.microsoft.com/office/drawing/2014/main" id="{DF4EC100-D26F-479C-991D-E9166AFCD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375"/>
              <a:ext cx="56" cy="56"/>
            </a:xfrm>
            <a:custGeom>
              <a:avLst/>
              <a:gdLst>
                <a:gd name="T0" fmla="*/ 28 w 138"/>
                <a:gd name="T1" fmla="*/ 56 h 139"/>
                <a:gd name="T2" fmla="*/ 56 w 138"/>
                <a:gd name="T3" fmla="*/ 0 h 139"/>
                <a:gd name="T4" fmla="*/ 0 w 138"/>
                <a:gd name="T5" fmla="*/ 0 h 139"/>
                <a:gd name="T6" fmla="*/ 0 w 138"/>
                <a:gd name="T7" fmla="*/ 0 h 139"/>
                <a:gd name="T8" fmla="*/ 28 w 138"/>
                <a:gd name="T9" fmla="*/ 56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139">
                  <a:moveTo>
                    <a:pt x="69" y="139"/>
                  </a:moveTo>
                  <a:lnTo>
                    <a:pt x="138" y="0"/>
                  </a:lnTo>
                  <a:cubicBezTo>
                    <a:pt x="95" y="22"/>
                    <a:pt x="43" y="22"/>
                    <a:pt x="0" y="0"/>
                  </a:cubicBezTo>
                  <a:lnTo>
                    <a:pt x="69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50">
              <a:extLst>
                <a:ext uri="{FF2B5EF4-FFF2-40B4-BE49-F238E27FC236}">
                  <a16:creationId xmlns:a16="http://schemas.microsoft.com/office/drawing/2014/main" id="{3C889179-8E43-4151-9127-D9E955109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1530"/>
              <a:ext cx="1220" cy="1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45" name="Rectangle 51">
              <a:extLst>
                <a:ext uri="{FF2B5EF4-FFF2-40B4-BE49-F238E27FC236}">
                  <a16:creationId xmlns:a16="http://schemas.microsoft.com/office/drawing/2014/main" id="{861A46C8-C474-4D35-90E7-B121D7443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1530"/>
              <a:ext cx="1220" cy="19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46" name="Rectangle 52">
              <a:extLst>
                <a:ext uri="{FF2B5EF4-FFF2-40B4-BE49-F238E27FC236}">
                  <a16:creationId xmlns:a16="http://schemas.microsoft.com/office/drawing/2014/main" id="{0F4204F7-57AC-4F17-B041-48D992D8D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7" y="1577"/>
              <a:ext cx="59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600" b="1">
                  <a:solidFill>
                    <a:srgbClr val="000000"/>
                  </a:solidFill>
                  <a:ea typeface="MS PGothic" panose="020B0600070205080204" pitchFamily="34" charset="-128"/>
                </a:rPr>
                <a:t>Risk Analysis</a:t>
              </a:r>
              <a:endParaRPr lang="en-GB" altLang="ja-JP" sz="2800">
                <a:ea typeface="MS PGothic" panose="020B0600070205080204" pitchFamily="34" charset="-128"/>
              </a:endParaRPr>
            </a:p>
          </p:txBody>
        </p:sp>
        <p:sp>
          <p:nvSpPr>
            <p:cNvPr id="47" name="Line 53">
              <a:extLst>
                <a:ext uri="{FF2B5EF4-FFF2-40B4-BE49-F238E27FC236}">
                  <a16:creationId xmlns:a16="http://schemas.microsoft.com/office/drawing/2014/main" id="{777EEF93-5017-46CE-ABA6-296CD50E8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1725"/>
              <a:ext cx="1" cy="7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4">
              <a:extLst>
                <a:ext uri="{FF2B5EF4-FFF2-40B4-BE49-F238E27FC236}">
                  <a16:creationId xmlns:a16="http://schemas.microsoft.com/office/drawing/2014/main" id="{B9BA2758-2211-46DA-94CC-431595695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1791"/>
              <a:ext cx="56" cy="56"/>
            </a:xfrm>
            <a:custGeom>
              <a:avLst/>
              <a:gdLst>
                <a:gd name="T0" fmla="*/ 28 w 138"/>
                <a:gd name="T1" fmla="*/ 56 h 139"/>
                <a:gd name="T2" fmla="*/ 56 w 138"/>
                <a:gd name="T3" fmla="*/ 0 h 139"/>
                <a:gd name="T4" fmla="*/ 0 w 138"/>
                <a:gd name="T5" fmla="*/ 0 h 139"/>
                <a:gd name="T6" fmla="*/ 0 w 138"/>
                <a:gd name="T7" fmla="*/ 0 h 139"/>
                <a:gd name="T8" fmla="*/ 28 w 138"/>
                <a:gd name="T9" fmla="*/ 56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139">
                  <a:moveTo>
                    <a:pt x="69" y="139"/>
                  </a:moveTo>
                  <a:lnTo>
                    <a:pt x="138" y="0"/>
                  </a:lnTo>
                  <a:cubicBezTo>
                    <a:pt x="95" y="22"/>
                    <a:pt x="43" y="22"/>
                    <a:pt x="0" y="0"/>
                  </a:cubicBezTo>
                  <a:lnTo>
                    <a:pt x="69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55">
              <a:extLst>
                <a:ext uri="{FF2B5EF4-FFF2-40B4-BE49-F238E27FC236}">
                  <a16:creationId xmlns:a16="http://schemas.microsoft.com/office/drawing/2014/main" id="{932B38DB-89DC-4206-A76E-327C2D112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2431"/>
              <a:ext cx="1220" cy="1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50" name="Rectangle 56">
              <a:extLst>
                <a:ext uri="{FF2B5EF4-FFF2-40B4-BE49-F238E27FC236}">
                  <a16:creationId xmlns:a16="http://schemas.microsoft.com/office/drawing/2014/main" id="{83C146B7-3893-46D2-83F5-CDA9035B1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2431"/>
              <a:ext cx="1220" cy="19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51" name="Rectangle 57">
              <a:extLst>
                <a:ext uri="{FF2B5EF4-FFF2-40B4-BE49-F238E27FC236}">
                  <a16:creationId xmlns:a16="http://schemas.microsoft.com/office/drawing/2014/main" id="{002D129B-D3DD-41B4-8860-A6328A91C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" y="2478"/>
              <a:ext cx="66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600" b="1" dirty="0">
                  <a:solidFill>
                    <a:srgbClr val="000000"/>
                  </a:solidFill>
                  <a:ea typeface="MS PGothic" panose="020B0600070205080204" pitchFamily="34" charset="-128"/>
                </a:rPr>
                <a:t>Risk Reduction</a:t>
              </a:r>
              <a:endParaRPr lang="en-GB" altLang="ja-JP" sz="2800" dirty="0">
                <a:ea typeface="MS PGothic" panose="020B0600070205080204" pitchFamily="34" charset="-128"/>
              </a:endParaRPr>
            </a:p>
          </p:txBody>
        </p:sp>
        <p:sp>
          <p:nvSpPr>
            <p:cNvPr id="52" name="Line 58">
              <a:extLst>
                <a:ext uri="{FF2B5EF4-FFF2-40B4-BE49-F238E27FC236}">
                  <a16:creationId xmlns:a16="http://schemas.microsoft.com/office/drawing/2014/main" id="{AF02BAEF-2F40-43F6-9E17-D0A0C3D80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2942"/>
              <a:ext cx="1" cy="17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9">
              <a:extLst>
                <a:ext uri="{FF2B5EF4-FFF2-40B4-BE49-F238E27FC236}">
                  <a16:creationId xmlns:a16="http://schemas.microsoft.com/office/drawing/2014/main" id="{F6E6913A-C238-4F03-A961-15E348061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3105"/>
              <a:ext cx="56" cy="56"/>
            </a:xfrm>
            <a:custGeom>
              <a:avLst/>
              <a:gdLst>
                <a:gd name="T0" fmla="*/ 28 w 138"/>
                <a:gd name="T1" fmla="*/ 56 h 139"/>
                <a:gd name="T2" fmla="*/ 56 w 138"/>
                <a:gd name="T3" fmla="*/ 0 h 139"/>
                <a:gd name="T4" fmla="*/ 0 w 138"/>
                <a:gd name="T5" fmla="*/ 0 h 139"/>
                <a:gd name="T6" fmla="*/ 0 w 138"/>
                <a:gd name="T7" fmla="*/ 0 h 139"/>
                <a:gd name="T8" fmla="*/ 28 w 138"/>
                <a:gd name="T9" fmla="*/ 56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139">
                  <a:moveTo>
                    <a:pt x="69" y="139"/>
                  </a:moveTo>
                  <a:lnTo>
                    <a:pt x="138" y="0"/>
                  </a:lnTo>
                  <a:cubicBezTo>
                    <a:pt x="95" y="22"/>
                    <a:pt x="43" y="22"/>
                    <a:pt x="0" y="0"/>
                  </a:cubicBezTo>
                  <a:lnTo>
                    <a:pt x="69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60">
              <a:extLst>
                <a:ext uri="{FF2B5EF4-FFF2-40B4-BE49-F238E27FC236}">
                  <a16:creationId xmlns:a16="http://schemas.microsoft.com/office/drawing/2014/main" id="{F1FE7224-5A1D-4CE7-B8B0-C8774DA7A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2626"/>
              <a:ext cx="1" cy="7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1">
              <a:extLst>
                <a:ext uri="{FF2B5EF4-FFF2-40B4-BE49-F238E27FC236}">
                  <a16:creationId xmlns:a16="http://schemas.microsoft.com/office/drawing/2014/main" id="{50A864AA-0BB5-455D-AD78-DA4E38C99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692"/>
              <a:ext cx="56" cy="56"/>
            </a:xfrm>
            <a:custGeom>
              <a:avLst/>
              <a:gdLst>
                <a:gd name="T0" fmla="*/ 28 w 138"/>
                <a:gd name="T1" fmla="*/ 56 h 139"/>
                <a:gd name="T2" fmla="*/ 56 w 138"/>
                <a:gd name="T3" fmla="*/ 0 h 139"/>
                <a:gd name="T4" fmla="*/ 0 w 138"/>
                <a:gd name="T5" fmla="*/ 0 h 139"/>
                <a:gd name="T6" fmla="*/ 0 w 138"/>
                <a:gd name="T7" fmla="*/ 0 h 139"/>
                <a:gd name="T8" fmla="*/ 28 w 138"/>
                <a:gd name="T9" fmla="*/ 56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139">
                  <a:moveTo>
                    <a:pt x="69" y="139"/>
                  </a:moveTo>
                  <a:lnTo>
                    <a:pt x="138" y="0"/>
                  </a:lnTo>
                  <a:cubicBezTo>
                    <a:pt x="95" y="22"/>
                    <a:pt x="43" y="22"/>
                    <a:pt x="0" y="0"/>
                  </a:cubicBezTo>
                  <a:lnTo>
                    <a:pt x="69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62">
              <a:extLst>
                <a:ext uri="{FF2B5EF4-FFF2-40B4-BE49-F238E27FC236}">
                  <a16:creationId xmlns:a16="http://schemas.microsoft.com/office/drawing/2014/main" id="{AADF7DB9-ADE1-4714-B63A-B55DEDD10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1214"/>
              <a:ext cx="1220" cy="1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57" name="Rectangle 63">
              <a:extLst>
                <a:ext uri="{FF2B5EF4-FFF2-40B4-BE49-F238E27FC236}">
                  <a16:creationId xmlns:a16="http://schemas.microsoft.com/office/drawing/2014/main" id="{55D94058-90CC-42C5-A694-6D745E422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1214"/>
              <a:ext cx="1220" cy="19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B7148EBB-821E-4E71-B789-9F851418E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" y="1262"/>
              <a:ext cx="793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600" b="1">
                  <a:solidFill>
                    <a:srgbClr val="000000"/>
                  </a:solidFill>
                  <a:ea typeface="MS PGothic" panose="020B0600070205080204" pitchFamily="34" charset="-128"/>
                </a:rPr>
                <a:t>Risk Identification</a:t>
              </a:r>
              <a:endParaRPr lang="en-GB" altLang="ja-JP" sz="2800">
                <a:ea typeface="MS PGothic" panose="020B0600070205080204" pitchFamily="34" charset="-128"/>
              </a:endParaRPr>
            </a:p>
          </p:txBody>
        </p:sp>
        <p:sp>
          <p:nvSpPr>
            <p:cNvPr id="59" name="Line 65">
              <a:extLst>
                <a:ext uri="{FF2B5EF4-FFF2-40B4-BE49-F238E27FC236}">
                  <a16:creationId xmlns:a16="http://schemas.microsoft.com/office/drawing/2014/main" id="{C1DD961C-90AF-4B9D-BB61-3B4C051F7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922"/>
              <a:ext cx="1" cy="24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1E8F0003-B19B-42A9-B7A6-62BAC61BF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1158"/>
              <a:ext cx="56" cy="56"/>
            </a:xfrm>
            <a:custGeom>
              <a:avLst/>
              <a:gdLst>
                <a:gd name="T0" fmla="*/ 28 w 138"/>
                <a:gd name="T1" fmla="*/ 56 h 138"/>
                <a:gd name="T2" fmla="*/ 56 w 138"/>
                <a:gd name="T3" fmla="*/ 0 h 138"/>
                <a:gd name="T4" fmla="*/ 0 w 138"/>
                <a:gd name="T5" fmla="*/ 0 h 138"/>
                <a:gd name="T6" fmla="*/ 0 w 138"/>
                <a:gd name="T7" fmla="*/ 0 h 138"/>
                <a:gd name="T8" fmla="*/ 28 w 138"/>
                <a:gd name="T9" fmla="*/ 56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138">
                  <a:moveTo>
                    <a:pt x="69" y="138"/>
                  </a:moveTo>
                  <a:lnTo>
                    <a:pt x="138" y="0"/>
                  </a:lnTo>
                  <a:cubicBezTo>
                    <a:pt x="95" y="21"/>
                    <a:pt x="43" y="21"/>
                    <a:pt x="0" y="0"/>
                  </a:cubicBezTo>
                  <a:lnTo>
                    <a:pt x="69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67">
              <a:extLst>
                <a:ext uri="{FF2B5EF4-FFF2-40B4-BE49-F238E27FC236}">
                  <a16:creationId xmlns:a16="http://schemas.microsoft.com/office/drawing/2014/main" id="{13C485CB-1A5E-4B66-8E1D-133F424AC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3697"/>
              <a:ext cx="1220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62" name="Rectangle 68">
              <a:extLst>
                <a:ext uri="{FF2B5EF4-FFF2-40B4-BE49-F238E27FC236}">
                  <a16:creationId xmlns:a16="http://schemas.microsoft.com/office/drawing/2014/main" id="{9373A4C5-2E4E-4B25-86D6-E9BCCADA4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3697"/>
              <a:ext cx="1220" cy="19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63" name="Rectangle 69">
              <a:extLst>
                <a:ext uri="{FF2B5EF4-FFF2-40B4-BE49-F238E27FC236}">
                  <a16:creationId xmlns:a16="http://schemas.microsoft.com/office/drawing/2014/main" id="{BC16A6C9-2ADB-4255-AC96-33B5EB846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746"/>
              <a:ext cx="643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600" b="1">
                  <a:solidFill>
                    <a:srgbClr val="000000"/>
                  </a:solidFill>
                  <a:ea typeface="MS PGothic" panose="020B0600070205080204" pitchFamily="34" charset="-128"/>
                </a:rPr>
                <a:t>Review Events</a:t>
              </a:r>
              <a:endParaRPr lang="en-GB" altLang="ja-JP" sz="2800">
                <a:ea typeface="MS PGothic" panose="020B0600070205080204" pitchFamily="34" charset="-128"/>
              </a:endParaRPr>
            </a:p>
          </p:txBody>
        </p:sp>
        <p:sp>
          <p:nvSpPr>
            <p:cNvPr id="64" name="Rectangle 70">
              <a:extLst>
                <a:ext uri="{FF2B5EF4-FFF2-40B4-BE49-F238E27FC236}">
                  <a16:creationId xmlns:a16="http://schemas.microsoft.com/office/drawing/2014/main" id="{EB310B3C-1323-4F43-97BE-6C1F9C2EA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2748"/>
              <a:ext cx="1220" cy="1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65" name="Rectangle 71">
              <a:extLst>
                <a:ext uri="{FF2B5EF4-FFF2-40B4-BE49-F238E27FC236}">
                  <a16:creationId xmlns:a16="http://schemas.microsoft.com/office/drawing/2014/main" id="{150F15CD-800A-4A59-961A-DE49A2513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2748"/>
              <a:ext cx="1220" cy="19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66" name="Rectangle 72">
              <a:extLst>
                <a:ext uri="{FF2B5EF4-FFF2-40B4-BE49-F238E27FC236}">
                  <a16:creationId xmlns:a16="http://schemas.microsoft.com/office/drawing/2014/main" id="{B9706A76-1A54-4557-B503-593B2A999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3" y="2793"/>
              <a:ext cx="73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600" b="1">
                  <a:solidFill>
                    <a:srgbClr val="000000"/>
                  </a:solidFill>
                  <a:ea typeface="MS PGothic" panose="020B0600070205080204" pitchFamily="34" charset="-128"/>
                </a:rPr>
                <a:t>Risk Acceptance</a:t>
              </a:r>
              <a:endParaRPr lang="en-GB" altLang="ja-JP" sz="2800">
                <a:ea typeface="MS PGothic" panose="020B0600070205080204" pitchFamily="34" charset="-128"/>
              </a:endParaRPr>
            </a:p>
          </p:txBody>
        </p:sp>
        <p:sp>
          <p:nvSpPr>
            <p:cNvPr id="67" name="Freeform 73">
              <a:extLst>
                <a:ext uri="{FF2B5EF4-FFF2-40B4-BE49-F238E27FC236}">
                  <a16:creationId xmlns:a16="http://schemas.microsoft.com/office/drawing/2014/main" id="{B093A97D-7E7F-4C7E-9ADD-05D115A1E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845"/>
              <a:ext cx="610" cy="950"/>
            </a:xfrm>
            <a:custGeom>
              <a:avLst/>
              <a:gdLst>
                <a:gd name="T0" fmla="*/ 0 w 610"/>
                <a:gd name="T1" fmla="*/ 950 h 950"/>
                <a:gd name="T2" fmla="*/ 610 w 610"/>
                <a:gd name="T3" fmla="*/ 950 h 950"/>
                <a:gd name="T4" fmla="*/ 610 w 610"/>
                <a:gd name="T5" fmla="*/ 0 h 950"/>
                <a:gd name="T6" fmla="*/ 293 w 610"/>
                <a:gd name="T7" fmla="*/ 0 h 9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10" h="950">
                  <a:moveTo>
                    <a:pt x="0" y="950"/>
                  </a:moveTo>
                  <a:lnTo>
                    <a:pt x="610" y="950"/>
                  </a:lnTo>
                  <a:lnTo>
                    <a:pt x="610" y="0"/>
                  </a:lnTo>
                  <a:lnTo>
                    <a:pt x="293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4">
              <a:extLst>
                <a:ext uri="{FF2B5EF4-FFF2-40B4-BE49-F238E27FC236}">
                  <a16:creationId xmlns:a16="http://schemas.microsoft.com/office/drawing/2014/main" id="{00100E3C-991F-4290-8DED-88C405B31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2817"/>
              <a:ext cx="55" cy="56"/>
            </a:xfrm>
            <a:custGeom>
              <a:avLst/>
              <a:gdLst>
                <a:gd name="T0" fmla="*/ 0 w 138"/>
                <a:gd name="T1" fmla="*/ 28 h 139"/>
                <a:gd name="T2" fmla="*/ 55 w 138"/>
                <a:gd name="T3" fmla="*/ 0 h 139"/>
                <a:gd name="T4" fmla="*/ 55 w 138"/>
                <a:gd name="T5" fmla="*/ 56 h 139"/>
                <a:gd name="T6" fmla="*/ 55 w 138"/>
                <a:gd name="T7" fmla="*/ 56 h 139"/>
                <a:gd name="T8" fmla="*/ 0 w 138"/>
                <a:gd name="T9" fmla="*/ 28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139">
                  <a:moveTo>
                    <a:pt x="0" y="70"/>
                  </a:moveTo>
                  <a:lnTo>
                    <a:pt x="138" y="0"/>
                  </a:lnTo>
                  <a:cubicBezTo>
                    <a:pt x="117" y="44"/>
                    <a:pt x="117" y="95"/>
                    <a:pt x="138" y="139"/>
                  </a:cubicBez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5">
              <a:extLst>
                <a:ext uri="{FF2B5EF4-FFF2-40B4-BE49-F238E27FC236}">
                  <a16:creationId xmlns:a16="http://schemas.microsoft.com/office/drawing/2014/main" id="{358F8AA7-F6CC-4CC3-A11A-90A2AE92D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678"/>
              <a:ext cx="1708" cy="244"/>
            </a:xfrm>
            <a:custGeom>
              <a:avLst/>
              <a:gdLst>
                <a:gd name="T0" fmla="*/ 122 w 4248"/>
                <a:gd name="T1" fmla="*/ 244 h 606"/>
                <a:gd name="T2" fmla="*/ 1586 w 4248"/>
                <a:gd name="T3" fmla="*/ 244 h 606"/>
                <a:gd name="T4" fmla="*/ 1708 w 4248"/>
                <a:gd name="T5" fmla="*/ 122 h 606"/>
                <a:gd name="T6" fmla="*/ 1586 w 4248"/>
                <a:gd name="T7" fmla="*/ 0 h 606"/>
                <a:gd name="T8" fmla="*/ 1586 w 4248"/>
                <a:gd name="T9" fmla="*/ 0 h 606"/>
                <a:gd name="T10" fmla="*/ 1586 w 4248"/>
                <a:gd name="T11" fmla="*/ 0 h 606"/>
                <a:gd name="T12" fmla="*/ 122 w 4248"/>
                <a:gd name="T13" fmla="*/ 0 h 606"/>
                <a:gd name="T14" fmla="*/ 0 w 4248"/>
                <a:gd name="T15" fmla="*/ 122 h 606"/>
                <a:gd name="T16" fmla="*/ 122 w 4248"/>
                <a:gd name="T17" fmla="*/ 244 h 6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48" h="606">
                  <a:moveTo>
                    <a:pt x="303" y="606"/>
                  </a:moveTo>
                  <a:lnTo>
                    <a:pt x="3944" y="606"/>
                  </a:lnTo>
                  <a:cubicBezTo>
                    <a:pt x="4112" y="606"/>
                    <a:pt x="4248" y="470"/>
                    <a:pt x="4248" y="303"/>
                  </a:cubicBezTo>
                  <a:cubicBezTo>
                    <a:pt x="4248" y="136"/>
                    <a:pt x="4112" y="0"/>
                    <a:pt x="3944" y="0"/>
                  </a:cubicBezTo>
                  <a:cubicBezTo>
                    <a:pt x="3944" y="0"/>
                    <a:pt x="3944" y="0"/>
                    <a:pt x="3944" y="0"/>
                  </a:cubicBezTo>
                  <a:lnTo>
                    <a:pt x="303" y="0"/>
                  </a:lnTo>
                  <a:cubicBezTo>
                    <a:pt x="136" y="0"/>
                    <a:pt x="0" y="136"/>
                    <a:pt x="0" y="303"/>
                  </a:cubicBezTo>
                  <a:cubicBezTo>
                    <a:pt x="0" y="470"/>
                    <a:pt x="136" y="606"/>
                    <a:pt x="303" y="606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6">
              <a:extLst>
                <a:ext uri="{FF2B5EF4-FFF2-40B4-BE49-F238E27FC236}">
                  <a16:creationId xmlns:a16="http://schemas.microsoft.com/office/drawing/2014/main" id="{D6FA748F-9E3A-4D67-8D5D-6178A2C22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678"/>
              <a:ext cx="1708" cy="244"/>
            </a:xfrm>
            <a:custGeom>
              <a:avLst/>
              <a:gdLst>
                <a:gd name="T0" fmla="*/ 122 w 4248"/>
                <a:gd name="T1" fmla="*/ 244 h 606"/>
                <a:gd name="T2" fmla="*/ 1586 w 4248"/>
                <a:gd name="T3" fmla="*/ 244 h 606"/>
                <a:gd name="T4" fmla="*/ 1708 w 4248"/>
                <a:gd name="T5" fmla="*/ 122 h 606"/>
                <a:gd name="T6" fmla="*/ 1586 w 4248"/>
                <a:gd name="T7" fmla="*/ 0 h 606"/>
                <a:gd name="T8" fmla="*/ 1586 w 4248"/>
                <a:gd name="T9" fmla="*/ 0 h 606"/>
                <a:gd name="T10" fmla="*/ 1586 w 4248"/>
                <a:gd name="T11" fmla="*/ 0 h 606"/>
                <a:gd name="T12" fmla="*/ 122 w 4248"/>
                <a:gd name="T13" fmla="*/ 0 h 606"/>
                <a:gd name="T14" fmla="*/ 0 w 4248"/>
                <a:gd name="T15" fmla="*/ 122 h 606"/>
                <a:gd name="T16" fmla="*/ 122 w 4248"/>
                <a:gd name="T17" fmla="*/ 244 h 6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48" h="606">
                  <a:moveTo>
                    <a:pt x="303" y="606"/>
                  </a:moveTo>
                  <a:lnTo>
                    <a:pt x="3944" y="606"/>
                  </a:lnTo>
                  <a:cubicBezTo>
                    <a:pt x="4112" y="606"/>
                    <a:pt x="4248" y="470"/>
                    <a:pt x="4248" y="303"/>
                  </a:cubicBezTo>
                  <a:cubicBezTo>
                    <a:pt x="4248" y="136"/>
                    <a:pt x="4112" y="0"/>
                    <a:pt x="3944" y="0"/>
                  </a:cubicBezTo>
                  <a:cubicBezTo>
                    <a:pt x="3944" y="0"/>
                    <a:pt x="3944" y="0"/>
                    <a:pt x="3944" y="0"/>
                  </a:cubicBezTo>
                  <a:lnTo>
                    <a:pt x="303" y="0"/>
                  </a:lnTo>
                  <a:cubicBezTo>
                    <a:pt x="136" y="0"/>
                    <a:pt x="0" y="136"/>
                    <a:pt x="0" y="303"/>
                  </a:cubicBezTo>
                  <a:cubicBezTo>
                    <a:pt x="0" y="470"/>
                    <a:pt x="136" y="606"/>
                    <a:pt x="303" y="606"/>
                  </a:cubicBez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77">
              <a:extLst>
                <a:ext uri="{FF2B5EF4-FFF2-40B4-BE49-F238E27FC236}">
                  <a16:creationId xmlns:a16="http://schemas.microsoft.com/office/drawing/2014/main" id="{954E9E17-33C6-49CE-860B-01AAA4E22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695"/>
              <a:ext cx="297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600" b="1">
                  <a:solidFill>
                    <a:srgbClr val="FFFFFF"/>
                  </a:solidFill>
                  <a:ea typeface="MS PGothic" panose="020B0600070205080204" pitchFamily="34" charset="-128"/>
                </a:rPr>
                <a:t>Initiate</a:t>
              </a:r>
              <a:endParaRPr lang="en-GB" altLang="ja-JP" sz="2800">
                <a:ea typeface="MS PGothic" panose="020B0600070205080204" pitchFamily="34" charset="-128"/>
              </a:endParaRPr>
            </a:p>
          </p:txBody>
        </p:sp>
        <p:sp>
          <p:nvSpPr>
            <p:cNvPr id="72" name="Rectangle 78">
              <a:extLst>
                <a:ext uri="{FF2B5EF4-FFF2-40B4-BE49-F238E27FC236}">
                  <a16:creationId xmlns:a16="http://schemas.microsoft.com/office/drawing/2014/main" id="{7B883943-8618-416A-A72F-C6CD83B20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798"/>
              <a:ext cx="150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600" b="1">
                  <a:solidFill>
                    <a:srgbClr val="FFFFFF"/>
                  </a:solidFill>
                  <a:ea typeface="MS PGothic" panose="020B0600070205080204" pitchFamily="34" charset="-128"/>
                </a:rPr>
                <a:t>Quality Risk Management Process</a:t>
              </a:r>
              <a:endParaRPr lang="en-GB" altLang="ja-JP" sz="2800">
                <a:ea typeface="MS PGothic" panose="020B0600070205080204" pitchFamily="34" charset="-128"/>
              </a:endParaRPr>
            </a:p>
          </p:txBody>
        </p:sp>
        <p:sp>
          <p:nvSpPr>
            <p:cNvPr id="73" name="Freeform 79">
              <a:extLst>
                <a:ext uri="{FF2B5EF4-FFF2-40B4-BE49-F238E27FC236}">
                  <a16:creationId xmlns:a16="http://schemas.microsoft.com/office/drawing/2014/main" id="{9AE54F2D-B6CA-402B-9A93-AB49BA387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3161"/>
              <a:ext cx="1708" cy="244"/>
            </a:xfrm>
            <a:custGeom>
              <a:avLst/>
              <a:gdLst>
                <a:gd name="T0" fmla="*/ 122 w 4248"/>
                <a:gd name="T1" fmla="*/ 244 h 605"/>
                <a:gd name="T2" fmla="*/ 1586 w 4248"/>
                <a:gd name="T3" fmla="*/ 244 h 605"/>
                <a:gd name="T4" fmla="*/ 1708 w 4248"/>
                <a:gd name="T5" fmla="*/ 122 h 605"/>
                <a:gd name="T6" fmla="*/ 1586 w 4248"/>
                <a:gd name="T7" fmla="*/ 0 h 605"/>
                <a:gd name="T8" fmla="*/ 1586 w 4248"/>
                <a:gd name="T9" fmla="*/ 0 h 605"/>
                <a:gd name="T10" fmla="*/ 1586 w 4248"/>
                <a:gd name="T11" fmla="*/ 0 h 605"/>
                <a:gd name="T12" fmla="*/ 122 w 4248"/>
                <a:gd name="T13" fmla="*/ 0 h 605"/>
                <a:gd name="T14" fmla="*/ 0 w 4248"/>
                <a:gd name="T15" fmla="*/ 122 h 605"/>
                <a:gd name="T16" fmla="*/ 122 w 4248"/>
                <a:gd name="T17" fmla="*/ 244 h 6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48" h="605">
                  <a:moveTo>
                    <a:pt x="303" y="605"/>
                  </a:moveTo>
                  <a:lnTo>
                    <a:pt x="3944" y="605"/>
                  </a:lnTo>
                  <a:cubicBezTo>
                    <a:pt x="4112" y="605"/>
                    <a:pt x="4248" y="469"/>
                    <a:pt x="4248" y="302"/>
                  </a:cubicBezTo>
                  <a:cubicBezTo>
                    <a:pt x="4248" y="135"/>
                    <a:pt x="4112" y="0"/>
                    <a:pt x="3944" y="0"/>
                  </a:cubicBezTo>
                  <a:cubicBezTo>
                    <a:pt x="3944" y="0"/>
                    <a:pt x="3944" y="0"/>
                    <a:pt x="3944" y="0"/>
                  </a:cubicBezTo>
                  <a:lnTo>
                    <a:pt x="303" y="0"/>
                  </a:lnTo>
                  <a:cubicBezTo>
                    <a:pt x="136" y="0"/>
                    <a:pt x="0" y="135"/>
                    <a:pt x="0" y="302"/>
                  </a:cubicBezTo>
                  <a:cubicBezTo>
                    <a:pt x="0" y="469"/>
                    <a:pt x="136" y="605"/>
                    <a:pt x="303" y="605"/>
                  </a:cubicBez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0">
              <a:extLst>
                <a:ext uri="{FF2B5EF4-FFF2-40B4-BE49-F238E27FC236}">
                  <a16:creationId xmlns:a16="http://schemas.microsoft.com/office/drawing/2014/main" id="{23CACA0A-2833-4798-8207-08F459A42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3161"/>
              <a:ext cx="1708" cy="244"/>
            </a:xfrm>
            <a:custGeom>
              <a:avLst/>
              <a:gdLst>
                <a:gd name="T0" fmla="*/ 122 w 4248"/>
                <a:gd name="T1" fmla="*/ 244 h 605"/>
                <a:gd name="T2" fmla="*/ 1586 w 4248"/>
                <a:gd name="T3" fmla="*/ 244 h 605"/>
                <a:gd name="T4" fmla="*/ 1708 w 4248"/>
                <a:gd name="T5" fmla="*/ 122 h 605"/>
                <a:gd name="T6" fmla="*/ 1586 w 4248"/>
                <a:gd name="T7" fmla="*/ 0 h 605"/>
                <a:gd name="T8" fmla="*/ 1586 w 4248"/>
                <a:gd name="T9" fmla="*/ 0 h 605"/>
                <a:gd name="T10" fmla="*/ 1586 w 4248"/>
                <a:gd name="T11" fmla="*/ 0 h 605"/>
                <a:gd name="T12" fmla="*/ 122 w 4248"/>
                <a:gd name="T13" fmla="*/ 0 h 605"/>
                <a:gd name="T14" fmla="*/ 0 w 4248"/>
                <a:gd name="T15" fmla="*/ 122 h 605"/>
                <a:gd name="T16" fmla="*/ 122 w 4248"/>
                <a:gd name="T17" fmla="*/ 244 h 6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48" h="605">
                  <a:moveTo>
                    <a:pt x="303" y="605"/>
                  </a:moveTo>
                  <a:lnTo>
                    <a:pt x="3944" y="605"/>
                  </a:lnTo>
                  <a:cubicBezTo>
                    <a:pt x="4112" y="605"/>
                    <a:pt x="4248" y="469"/>
                    <a:pt x="4248" y="302"/>
                  </a:cubicBezTo>
                  <a:cubicBezTo>
                    <a:pt x="4248" y="135"/>
                    <a:pt x="4112" y="0"/>
                    <a:pt x="3944" y="0"/>
                  </a:cubicBezTo>
                  <a:cubicBezTo>
                    <a:pt x="3944" y="0"/>
                    <a:pt x="3944" y="0"/>
                    <a:pt x="3944" y="0"/>
                  </a:cubicBezTo>
                  <a:lnTo>
                    <a:pt x="303" y="0"/>
                  </a:lnTo>
                  <a:cubicBezTo>
                    <a:pt x="136" y="0"/>
                    <a:pt x="0" y="135"/>
                    <a:pt x="0" y="302"/>
                  </a:cubicBezTo>
                  <a:cubicBezTo>
                    <a:pt x="0" y="469"/>
                    <a:pt x="136" y="605"/>
                    <a:pt x="303" y="605"/>
                  </a:cubicBez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81">
              <a:extLst>
                <a:ext uri="{FF2B5EF4-FFF2-40B4-BE49-F238E27FC236}">
                  <a16:creationId xmlns:a16="http://schemas.microsoft.com/office/drawing/2014/main" id="{6164E0BE-E702-471A-A465-D578034C2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" y="3179"/>
              <a:ext cx="81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400" b="1">
                  <a:solidFill>
                    <a:srgbClr val="FFFFFF"/>
                  </a:solidFill>
                  <a:ea typeface="MS PGothic" panose="020B0600070205080204" pitchFamily="34" charset="-128"/>
                </a:rPr>
                <a:t>Output / Result of the</a:t>
              </a:r>
              <a:endParaRPr lang="en-GB" altLang="ja-JP" sz="2400">
                <a:ea typeface="MS PGothic" panose="020B0600070205080204" pitchFamily="34" charset="-128"/>
              </a:endParaRPr>
            </a:p>
          </p:txBody>
        </p:sp>
        <p:sp>
          <p:nvSpPr>
            <p:cNvPr id="76" name="Rectangle 82">
              <a:extLst>
                <a:ext uri="{FF2B5EF4-FFF2-40B4-BE49-F238E27FC236}">
                  <a16:creationId xmlns:a16="http://schemas.microsoft.com/office/drawing/2014/main" id="{DACC575F-DD8F-4835-B558-4CCC172B2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3282"/>
              <a:ext cx="1309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400" b="1" dirty="0">
                  <a:solidFill>
                    <a:srgbClr val="FFFFFF"/>
                  </a:solidFill>
                  <a:ea typeface="MS PGothic" panose="020B0600070205080204" pitchFamily="34" charset="-128"/>
                </a:rPr>
                <a:t>Quality Risk Management Process</a:t>
              </a:r>
              <a:endParaRPr lang="en-GB" altLang="ja-JP" sz="2400" dirty="0">
                <a:ea typeface="MS PGothic" panose="020B0600070205080204" pitchFamily="34" charset="-128"/>
              </a:endParaRPr>
            </a:p>
          </p:txBody>
        </p:sp>
        <p:sp>
          <p:nvSpPr>
            <p:cNvPr id="77" name="Freeform 83">
              <a:extLst>
                <a:ext uri="{FF2B5EF4-FFF2-40B4-BE49-F238E27FC236}">
                  <a16:creationId xmlns:a16="http://schemas.microsoft.com/office/drawing/2014/main" id="{35617DBF-059D-4626-BAE6-6D6CE7ED3B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9" y="1586"/>
              <a:ext cx="114" cy="12"/>
            </a:xfrm>
            <a:custGeom>
              <a:avLst/>
              <a:gdLst>
                <a:gd name="T0" fmla="*/ 109 w 282"/>
                <a:gd name="T1" fmla="*/ 11 h 28"/>
                <a:gd name="T2" fmla="*/ 109 w 282"/>
                <a:gd name="T3" fmla="*/ 11 h 28"/>
                <a:gd name="T4" fmla="*/ 104 w 282"/>
                <a:gd name="T5" fmla="*/ 6 h 28"/>
                <a:gd name="T6" fmla="*/ 109 w 282"/>
                <a:gd name="T7" fmla="*/ 0 h 28"/>
                <a:gd name="T8" fmla="*/ 109 w 282"/>
                <a:gd name="T9" fmla="*/ 0 h 28"/>
                <a:gd name="T10" fmla="*/ 114 w 282"/>
                <a:gd name="T11" fmla="*/ 5 h 28"/>
                <a:gd name="T12" fmla="*/ 109 w 282"/>
                <a:gd name="T13" fmla="*/ 11 h 28"/>
                <a:gd name="T14" fmla="*/ 57 w 282"/>
                <a:gd name="T15" fmla="*/ 12 h 28"/>
                <a:gd name="T16" fmla="*/ 57 w 282"/>
                <a:gd name="T17" fmla="*/ 12 h 28"/>
                <a:gd name="T18" fmla="*/ 52 w 282"/>
                <a:gd name="T19" fmla="*/ 6 h 28"/>
                <a:gd name="T20" fmla="*/ 57 w 282"/>
                <a:gd name="T21" fmla="*/ 0 h 28"/>
                <a:gd name="T22" fmla="*/ 57 w 282"/>
                <a:gd name="T23" fmla="*/ 0 h 28"/>
                <a:gd name="T24" fmla="*/ 62 w 282"/>
                <a:gd name="T25" fmla="*/ 6 h 28"/>
                <a:gd name="T26" fmla="*/ 57 w 282"/>
                <a:gd name="T27" fmla="*/ 12 h 28"/>
                <a:gd name="T28" fmla="*/ 5 w 282"/>
                <a:gd name="T29" fmla="*/ 12 h 28"/>
                <a:gd name="T30" fmla="*/ 5 w 282"/>
                <a:gd name="T31" fmla="*/ 12 h 28"/>
                <a:gd name="T32" fmla="*/ 0 w 282"/>
                <a:gd name="T33" fmla="*/ 6 h 28"/>
                <a:gd name="T34" fmla="*/ 5 w 282"/>
                <a:gd name="T35" fmla="*/ 1 h 28"/>
                <a:gd name="T36" fmla="*/ 5 w 282"/>
                <a:gd name="T37" fmla="*/ 1 h 28"/>
                <a:gd name="T38" fmla="*/ 10 w 282"/>
                <a:gd name="T39" fmla="*/ 6 h 28"/>
                <a:gd name="T40" fmla="*/ 5 w 282"/>
                <a:gd name="T41" fmla="*/ 12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82" h="28">
                  <a:moveTo>
                    <a:pt x="270" y="25"/>
                  </a:moveTo>
                  <a:lnTo>
                    <a:pt x="270" y="25"/>
                  </a:lnTo>
                  <a:cubicBezTo>
                    <a:pt x="262" y="25"/>
                    <a:pt x="257" y="20"/>
                    <a:pt x="257" y="13"/>
                  </a:cubicBezTo>
                  <a:cubicBezTo>
                    <a:pt x="257" y="5"/>
                    <a:pt x="262" y="0"/>
                    <a:pt x="269" y="0"/>
                  </a:cubicBezTo>
                  <a:cubicBezTo>
                    <a:pt x="276" y="0"/>
                    <a:pt x="282" y="5"/>
                    <a:pt x="282" y="12"/>
                  </a:cubicBezTo>
                  <a:cubicBezTo>
                    <a:pt x="282" y="19"/>
                    <a:pt x="277" y="25"/>
                    <a:pt x="270" y="25"/>
                  </a:cubicBezTo>
                  <a:close/>
                  <a:moveTo>
                    <a:pt x="141" y="27"/>
                  </a:moveTo>
                  <a:lnTo>
                    <a:pt x="141" y="27"/>
                  </a:lnTo>
                  <a:cubicBezTo>
                    <a:pt x="134" y="27"/>
                    <a:pt x="128" y="21"/>
                    <a:pt x="128" y="14"/>
                  </a:cubicBezTo>
                  <a:cubicBezTo>
                    <a:pt x="128" y="7"/>
                    <a:pt x="134" y="1"/>
                    <a:pt x="141" y="1"/>
                  </a:cubicBezTo>
                  <a:cubicBezTo>
                    <a:pt x="148" y="1"/>
                    <a:pt x="154" y="7"/>
                    <a:pt x="154" y="14"/>
                  </a:cubicBezTo>
                  <a:cubicBezTo>
                    <a:pt x="154" y="21"/>
                    <a:pt x="148" y="27"/>
                    <a:pt x="141" y="27"/>
                  </a:cubicBezTo>
                  <a:close/>
                  <a:moveTo>
                    <a:pt x="13" y="28"/>
                  </a:moveTo>
                  <a:lnTo>
                    <a:pt x="13" y="28"/>
                  </a:lnTo>
                  <a:cubicBezTo>
                    <a:pt x="6" y="28"/>
                    <a:pt x="0" y="22"/>
                    <a:pt x="0" y="15"/>
                  </a:cubicBezTo>
                  <a:cubicBezTo>
                    <a:pt x="0" y="8"/>
                    <a:pt x="5" y="2"/>
                    <a:pt x="12" y="2"/>
                  </a:cubicBezTo>
                  <a:cubicBezTo>
                    <a:pt x="20" y="2"/>
                    <a:pt x="25" y="8"/>
                    <a:pt x="25" y="15"/>
                  </a:cubicBezTo>
                  <a:cubicBezTo>
                    <a:pt x="25" y="22"/>
                    <a:pt x="20" y="28"/>
                    <a:pt x="13" y="2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4">
              <a:extLst>
                <a:ext uri="{FF2B5EF4-FFF2-40B4-BE49-F238E27FC236}">
                  <a16:creationId xmlns:a16="http://schemas.microsoft.com/office/drawing/2014/main" id="{657DF2FC-2D81-4DF5-AB19-050CE650D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" y="1559"/>
              <a:ext cx="64" cy="64"/>
            </a:xfrm>
            <a:custGeom>
              <a:avLst/>
              <a:gdLst>
                <a:gd name="T0" fmla="*/ 64 w 160"/>
                <a:gd name="T1" fmla="*/ 31 h 159"/>
                <a:gd name="T2" fmla="*/ 0 w 160"/>
                <a:gd name="T3" fmla="*/ 0 h 159"/>
                <a:gd name="T4" fmla="*/ 1 w 160"/>
                <a:gd name="T5" fmla="*/ 64 h 159"/>
                <a:gd name="T6" fmla="*/ 1 w 160"/>
                <a:gd name="T7" fmla="*/ 64 h 159"/>
                <a:gd name="T8" fmla="*/ 64 w 160"/>
                <a:gd name="T9" fmla="*/ 31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0" h="159">
                  <a:moveTo>
                    <a:pt x="160" y="78"/>
                  </a:moveTo>
                  <a:lnTo>
                    <a:pt x="0" y="0"/>
                  </a:lnTo>
                  <a:cubicBezTo>
                    <a:pt x="26" y="50"/>
                    <a:pt x="26" y="109"/>
                    <a:pt x="2" y="159"/>
                  </a:cubicBezTo>
                  <a:lnTo>
                    <a:pt x="160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5">
              <a:extLst>
                <a:ext uri="{FF2B5EF4-FFF2-40B4-BE49-F238E27FC236}">
                  <a16:creationId xmlns:a16="http://schemas.microsoft.com/office/drawing/2014/main" id="{39F38501-120C-4F2A-A0EF-6F97B1187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1561"/>
              <a:ext cx="64" cy="64"/>
            </a:xfrm>
            <a:custGeom>
              <a:avLst/>
              <a:gdLst>
                <a:gd name="T0" fmla="*/ 0 w 160"/>
                <a:gd name="T1" fmla="*/ 33 h 159"/>
                <a:gd name="T2" fmla="*/ 64 w 160"/>
                <a:gd name="T3" fmla="*/ 64 h 159"/>
                <a:gd name="T4" fmla="*/ 64 w 160"/>
                <a:gd name="T5" fmla="*/ 0 h 159"/>
                <a:gd name="T6" fmla="*/ 64 w 160"/>
                <a:gd name="T7" fmla="*/ 0 h 159"/>
                <a:gd name="T8" fmla="*/ 0 w 160"/>
                <a:gd name="T9" fmla="*/ 33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0" h="159">
                  <a:moveTo>
                    <a:pt x="0" y="81"/>
                  </a:moveTo>
                  <a:lnTo>
                    <a:pt x="160" y="159"/>
                  </a:lnTo>
                  <a:cubicBezTo>
                    <a:pt x="135" y="109"/>
                    <a:pt x="134" y="51"/>
                    <a:pt x="159" y="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6">
              <a:extLst>
                <a:ext uri="{FF2B5EF4-FFF2-40B4-BE49-F238E27FC236}">
                  <a16:creationId xmlns:a16="http://schemas.microsoft.com/office/drawing/2014/main" id="{6F279020-54E3-432B-AE26-7BF83565A9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9" y="2645"/>
              <a:ext cx="114" cy="10"/>
            </a:xfrm>
            <a:custGeom>
              <a:avLst/>
              <a:gdLst>
                <a:gd name="T0" fmla="*/ 109 w 282"/>
                <a:gd name="T1" fmla="*/ 10 h 25"/>
                <a:gd name="T2" fmla="*/ 109 w 282"/>
                <a:gd name="T3" fmla="*/ 10 h 25"/>
                <a:gd name="T4" fmla="*/ 104 w 282"/>
                <a:gd name="T5" fmla="*/ 5 h 25"/>
                <a:gd name="T6" fmla="*/ 109 w 282"/>
                <a:gd name="T7" fmla="*/ 0 h 25"/>
                <a:gd name="T8" fmla="*/ 109 w 282"/>
                <a:gd name="T9" fmla="*/ 0 h 25"/>
                <a:gd name="T10" fmla="*/ 114 w 282"/>
                <a:gd name="T11" fmla="*/ 5 h 25"/>
                <a:gd name="T12" fmla="*/ 109 w 282"/>
                <a:gd name="T13" fmla="*/ 10 h 25"/>
                <a:gd name="T14" fmla="*/ 57 w 282"/>
                <a:gd name="T15" fmla="*/ 10 h 25"/>
                <a:gd name="T16" fmla="*/ 57 w 282"/>
                <a:gd name="T17" fmla="*/ 10 h 25"/>
                <a:gd name="T18" fmla="*/ 52 w 282"/>
                <a:gd name="T19" fmla="*/ 5 h 25"/>
                <a:gd name="T20" fmla="*/ 57 w 282"/>
                <a:gd name="T21" fmla="*/ 0 h 25"/>
                <a:gd name="T22" fmla="*/ 57 w 282"/>
                <a:gd name="T23" fmla="*/ 0 h 25"/>
                <a:gd name="T24" fmla="*/ 62 w 282"/>
                <a:gd name="T25" fmla="*/ 5 h 25"/>
                <a:gd name="T26" fmla="*/ 57 w 282"/>
                <a:gd name="T27" fmla="*/ 10 h 25"/>
                <a:gd name="T28" fmla="*/ 5 w 282"/>
                <a:gd name="T29" fmla="*/ 10 h 25"/>
                <a:gd name="T30" fmla="*/ 5 w 282"/>
                <a:gd name="T31" fmla="*/ 10 h 25"/>
                <a:gd name="T32" fmla="*/ 0 w 282"/>
                <a:gd name="T33" fmla="*/ 5 h 25"/>
                <a:gd name="T34" fmla="*/ 5 w 282"/>
                <a:gd name="T35" fmla="*/ 0 h 25"/>
                <a:gd name="T36" fmla="*/ 5 w 282"/>
                <a:gd name="T37" fmla="*/ 0 h 25"/>
                <a:gd name="T38" fmla="*/ 10 w 282"/>
                <a:gd name="T39" fmla="*/ 5 h 25"/>
                <a:gd name="T40" fmla="*/ 5 w 282"/>
                <a:gd name="T41" fmla="*/ 10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82" h="25">
                  <a:moveTo>
                    <a:pt x="269" y="25"/>
                  </a:moveTo>
                  <a:lnTo>
                    <a:pt x="269" y="25"/>
                  </a:lnTo>
                  <a:cubicBezTo>
                    <a:pt x="262" y="25"/>
                    <a:pt x="257" y="19"/>
                    <a:pt x="257" y="12"/>
                  </a:cubicBezTo>
                  <a:cubicBezTo>
                    <a:pt x="257" y="5"/>
                    <a:pt x="262" y="0"/>
                    <a:pt x="269" y="0"/>
                  </a:cubicBezTo>
                  <a:cubicBezTo>
                    <a:pt x="277" y="0"/>
                    <a:pt x="282" y="5"/>
                    <a:pt x="282" y="12"/>
                  </a:cubicBezTo>
                  <a:cubicBezTo>
                    <a:pt x="282" y="19"/>
                    <a:pt x="277" y="25"/>
                    <a:pt x="269" y="25"/>
                  </a:cubicBezTo>
                  <a:close/>
                  <a:moveTo>
                    <a:pt x="141" y="25"/>
                  </a:moveTo>
                  <a:lnTo>
                    <a:pt x="141" y="25"/>
                  </a:lnTo>
                  <a:cubicBezTo>
                    <a:pt x="134" y="25"/>
                    <a:pt x="128" y="19"/>
                    <a:pt x="128" y="12"/>
                  </a:cubicBezTo>
                  <a:cubicBezTo>
                    <a:pt x="128" y="5"/>
                    <a:pt x="134" y="0"/>
                    <a:pt x="141" y="0"/>
                  </a:cubicBezTo>
                  <a:cubicBezTo>
                    <a:pt x="148" y="0"/>
                    <a:pt x="154" y="5"/>
                    <a:pt x="154" y="12"/>
                  </a:cubicBezTo>
                  <a:cubicBezTo>
                    <a:pt x="154" y="19"/>
                    <a:pt x="148" y="25"/>
                    <a:pt x="141" y="25"/>
                  </a:cubicBezTo>
                  <a:close/>
                  <a:moveTo>
                    <a:pt x="13" y="25"/>
                  </a:moveTo>
                  <a:lnTo>
                    <a:pt x="13" y="25"/>
                  </a:lnTo>
                  <a:cubicBezTo>
                    <a:pt x="5" y="25"/>
                    <a:pt x="0" y="19"/>
                    <a:pt x="0" y="12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9"/>
                    <a:pt x="20" y="25"/>
                    <a:pt x="13" y="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7">
              <a:extLst>
                <a:ext uri="{FF2B5EF4-FFF2-40B4-BE49-F238E27FC236}">
                  <a16:creationId xmlns:a16="http://schemas.microsoft.com/office/drawing/2014/main" id="{405A660A-A492-420B-AEC8-824801AEA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" y="2618"/>
              <a:ext cx="64" cy="64"/>
            </a:xfrm>
            <a:custGeom>
              <a:avLst/>
              <a:gdLst>
                <a:gd name="T0" fmla="*/ 64 w 159"/>
                <a:gd name="T1" fmla="*/ 32 h 159"/>
                <a:gd name="T2" fmla="*/ 0 w 159"/>
                <a:gd name="T3" fmla="*/ 0 h 159"/>
                <a:gd name="T4" fmla="*/ 0 w 159"/>
                <a:gd name="T5" fmla="*/ 64 h 159"/>
                <a:gd name="T6" fmla="*/ 0 w 159"/>
                <a:gd name="T7" fmla="*/ 64 h 159"/>
                <a:gd name="T8" fmla="*/ 64 w 159"/>
                <a:gd name="T9" fmla="*/ 32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159">
                  <a:moveTo>
                    <a:pt x="159" y="79"/>
                  </a:moveTo>
                  <a:lnTo>
                    <a:pt x="0" y="0"/>
                  </a:lnTo>
                  <a:cubicBezTo>
                    <a:pt x="25" y="50"/>
                    <a:pt x="25" y="109"/>
                    <a:pt x="0" y="159"/>
                  </a:cubicBezTo>
                  <a:lnTo>
                    <a:pt x="159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8">
              <a:extLst>
                <a:ext uri="{FF2B5EF4-FFF2-40B4-BE49-F238E27FC236}">
                  <a16:creationId xmlns:a16="http://schemas.microsoft.com/office/drawing/2014/main" id="{A9BCD9F1-FE87-440C-8249-692976822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2618"/>
              <a:ext cx="64" cy="64"/>
            </a:xfrm>
            <a:custGeom>
              <a:avLst/>
              <a:gdLst>
                <a:gd name="T0" fmla="*/ 0 w 159"/>
                <a:gd name="T1" fmla="*/ 32 h 159"/>
                <a:gd name="T2" fmla="*/ 64 w 159"/>
                <a:gd name="T3" fmla="*/ 64 h 159"/>
                <a:gd name="T4" fmla="*/ 64 w 159"/>
                <a:gd name="T5" fmla="*/ 0 h 159"/>
                <a:gd name="T6" fmla="*/ 64 w 159"/>
                <a:gd name="T7" fmla="*/ 0 h 159"/>
                <a:gd name="T8" fmla="*/ 0 w 159"/>
                <a:gd name="T9" fmla="*/ 32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159">
                  <a:moveTo>
                    <a:pt x="0" y="79"/>
                  </a:moveTo>
                  <a:lnTo>
                    <a:pt x="159" y="159"/>
                  </a:lnTo>
                  <a:cubicBezTo>
                    <a:pt x="134" y="109"/>
                    <a:pt x="134" y="50"/>
                    <a:pt x="159" y="0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9">
              <a:extLst>
                <a:ext uri="{FF2B5EF4-FFF2-40B4-BE49-F238E27FC236}">
                  <a16:creationId xmlns:a16="http://schemas.microsoft.com/office/drawing/2014/main" id="{E778D117-EC59-4BC4-BED4-88549C4697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9" y="3765"/>
              <a:ext cx="114" cy="11"/>
            </a:xfrm>
            <a:custGeom>
              <a:avLst/>
              <a:gdLst>
                <a:gd name="T0" fmla="*/ 109 w 282"/>
                <a:gd name="T1" fmla="*/ 11 h 27"/>
                <a:gd name="T2" fmla="*/ 109 w 282"/>
                <a:gd name="T3" fmla="*/ 11 h 27"/>
                <a:gd name="T4" fmla="*/ 104 w 282"/>
                <a:gd name="T5" fmla="*/ 6 h 27"/>
                <a:gd name="T6" fmla="*/ 109 w 282"/>
                <a:gd name="T7" fmla="*/ 0 h 27"/>
                <a:gd name="T8" fmla="*/ 109 w 282"/>
                <a:gd name="T9" fmla="*/ 0 h 27"/>
                <a:gd name="T10" fmla="*/ 114 w 282"/>
                <a:gd name="T11" fmla="*/ 6 h 27"/>
                <a:gd name="T12" fmla="*/ 109 w 282"/>
                <a:gd name="T13" fmla="*/ 11 h 27"/>
                <a:gd name="T14" fmla="*/ 57 w 282"/>
                <a:gd name="T15" fmla="*/ 11 h 27"/>
                <a:gd name="T16" fmla="*/ 57 w 282"/>
                <a:gd name="T17" fmla="*/ 11 h 27"/>
                <a:gd name="T18" fmla="*/ 52 w 282"/>
                <a:gd name="T19" fmla="*/ 5 h 27"/>
                <a:gd name="T20" fmla="*/ 57 w 282"/>
                <a:gd name="T21" fmla="*/ 0 h 27"/>
                <a:gd name="T22" fmla="*/ 57 w 282"/>
                <a:gd name="T23" fmla="*/ 0 h 27"/>
                <a:gd name="T24" fmla="*/ 62 w 282"/>
                <a:gd name="T25" fmla="*/ 6 h 27"/>
                <a:gd name="T26" fmla="*/ 57 w 282"/>
                <a:gd name="T27" fmla="*/ 11 h 27"/>
                <a:gd name="T28" fmla="*/ 5 w 282"/>
                <a:gd name="T29" fmla="*/ 11 h 27"/>
                <a:gd name="T30" fmla="*/ 5 w 282"/>
                <a:gd name="T31" fmla="*/ 11 h 27"/>
                <a:gd name="T32" fmla="*/ 0 w 282"/>
                <a:gd name="T33" fmla="*/ 5 h 27"/>
                <a:gd name="T34" fmla="*/ 5 w 282"/>
                <a:gd name="T35" fmla="*/ 0 h 27"/>
                <a:gd name="T36" fmla="*/ 5 w 282"/>
                <a:gd name="T37" fmla="*/ 0 h 27"/>
                <a:gd name="T38" fmla="*/ 10 w 282"/>
                <a:gd name="T39" fmla="*/ 5 h 27"/>
                <a:gd name="T40" fmla="*/ 5 w 282"/>
                <a:gd name="T41" fmla="*/ 11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82" h="27">
                  <a:moveTo>
                    <a:pt x="269" y="27"/>
                  </a:moveTo>
                  <a:lnTo>
                    <a:pt x="269" y="27"/>
                  </a:lnTo>
                  <a:cubicBezTo>
                    <a:pt x="262" y="27"/>
                    <a:pt x="256" y="21"/>
                    <a:pt x="257" y="14"/>
                  </a:cubicBezTo>
                  <a:cubicBezTo>
                    <a:pt x="257" y="7"/>
                    <a:pt x="263" y="1"/>
                    <a:pt x="270" y="1"/>
                  </a:cubicBezTo>
                  <a:cubicBezTo>
                    <a:pt x="277" y="2"/>
                    <a:pt x="282" y="7"/>
                    <a:pt x="282" y="15"/>
                  </a:cubicBezTo>
                  <a:cubicBezTo>
                    <a:pt x="282" y="22"/>
                    <a:pt x="276" y="27"/>
                    <a:pt x="269" y="27"/>
                  </a:cubicBezTo>
                  <a:close/>
                  <a:moveTo>
                    <a:pt x="141" y="26"/>
                  </a:moveTo>
                  <a:lnTo>
                    <a:pt x="141" y="26"/>
                  </a:lnTo>
                  <a:cubicBezTo>
                    <a:pt x="134" y="26"/>
                    <a:pt x="128" y="21"/>
                    <a:pt x="128" y="13"/>
                  </a:cubicBezTo>
                  <a:cubicBezTo>
                    <a:pt x="128" y="6"/>
                    <a:pt x="134" y="1"/>
                    <a:pt x="141" y="1"/>
                  </a:cubicBezTo>
                  <a:cubicBezTo>
                    <a:pt x="148" y="1"/>
                    <a:pt x="154" y="7"/>
                    <a:pt x="154" y="14"/>
                  </a:cubicBezTo>
                  <a:cubicBezTo>
                    <a:pt x="154" y="21"/>
                    <a:pt x="148" y="27"/>
                    <a:pt x="141" y="26"/>
                  </a:cubicBezTo>
                  <a:close/>
                  <a:moveTo>
                    <a:pt x="12" y="26"/>
                  </a:moveTo>
                  <a:lnTo>
                    <a:pt x="12" y="26"/>
                  </a:ln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5" y="13"/>
                  </a:cubicBezTo>
                  <a:cubicBezTo>
                    <a:pt x="25" y="20"/>
                    <a:pt x="19" y="26"/>
                    <a:pt x="12" y="2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90">
              <a:extLst>
                <a:ext uri="{FF2B5EF4-FFF2-40B4-BE49-F238E27FC236}">
                  <a16:creationId xmlns:a16="http://schemas.microsoft.com/office/drawing/2014/main" id="{73ACCC00-5FE2-4D6C-9666-6887E0845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" y="3739"/>
              <a:ext cx="64" cy="64"/>
            </a:xfrm>
            <a:custGeom>
              <a:avLst/>
              <a:gdLst>
                <a:gd name="T0" fmla="*/ 64 w 160"/>
                <a:gd name="T1" fmla="*/ 32 h 159"/>
                <a:gd name="T2" fmla="*/ 0 w 160"/>
                <a:gd name="T3" fmla="*/ 64 h 159"/>
                <a:gd name="T4" fmla="*/ 0 w 160"/>
                <a:gd name="T5" fmla="*/ 0 h 159"/>
                <a:gd name="T6" fmla="*/ 0 w 160"/>
                <a:gd name="T7" fmla="*/ 0 h 159"/>
                <a:gd name="T8" fmla="*/ 64 w 160"/>
                <a:gd name="T9" fmla="*/ 32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0" h="159">
                  <a:moveTo>
                    <a:pt x="160" y="80"/>
                  </a:moveTo>
                  <a:lnTo>
                    <a:pt x="0" y="159"/>
                  </a:lnTo>
                  <a:cubicBezTo>
                    <a:pt x="26" y="109"/>
                    <a:pt x="26" y="50"/>
                    <a:pt x="1" y="0"/>
                  </a:cubicBezTo>
                  <a:lnTo>
                    <a:pt x="16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91">
              <a:extLst>
                <a:ext uri="{FF2B5EF4-FFF2-40B4-BE49-F238E27FC236}">
                  <a16:creationId xmlns:a16="http://schemas.microsoft.com/office/drawing/2014/main" id="{59244E5D-69FA-448A-98A9-4B1714D59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3738"/>
              <a:ext cx="64" cy="64"/>
            </a:xfrm>
            <a:custGeom>
              <a:avLst/>
              <a:gdLst>
                <a:gd name="T0" fmla="*/ 0 w 160"/>
                <a:gd name="T1" fmla="*/ 32 h 159"/>
                <a:gd name="T2" fmla="*/ 64 w 160"/>
                <a:gd name="T3" fmla="*/ 0 h 159"/>
                <a:gd name="T4" fmla="*/ 64 w 160"/>
                <a:gd name="T5" fmla="*/ 64 h 159"/>
                <a:gd name="T6" fmla="*/ 64 w 160"/>
                <a:gd name="T7" fmla="*/ 64 h 159"/>
                <a:gd name="T8" fmla="*/ 0 w 160"/>
                <a:gd name="T9" fmla="*/ 32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0" h="159">
                  <a:moveTo>
                    <a:pt x="0" y="79"/>
                  </a:moveTo>
                  <a:lnTo>
                    <a:pt x="160" y="0"/>
                  </a:lnTo>
                  <a:cubicBezTo>
                    <a:pt x="135" y="50"/>
                    <a:pt x="134" y="109"/>
                    <a:pt x="159" y="159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92">
              <a:extLst>
                <a:ext uri="{FF2B5EF4-FFF2-40B4-BE49-F238E27FC236}">
                  <a16:creationId xmlns:a16="http://schemas.microsoft.com/office/drawing/2014/main" id="{BC84F2B2-FE12-45E6-B52F-48540835E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4" y="1043"/>
              <a:ext cx="244" cy="297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87" name="Rectangle 93">
              <a:extLst>
                <a:ext uri="{FF2B5EF4-FFF2-40B4-BE49-F238E27FC236}">
                  <a16:creationId xmlns:a16="http://schemas.microsoft.com/office/drawing/2014/main" id="{91253687-2308-44FF-8761-E56BE9298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4" y="1043"/>
              <a:ext cx="244" cy="2970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ja-JP" altLang="en-US">
                <a:ea typeface="MS PGothic" panose="020B0600070205080204" pitchFamily="34" charset="-128"/>
              </a:endParaRPr>
            </a:p>
          </p:txBody>
        </p:sp>
        <p:sp>
          <p:nvSpPr>
            <p:cNvPr id="88" name="Rectangle 94">
              <a:extLst>
                <a:ext uri="{FF2B5EF4-FFF2-40B4-BE49-F238E27FC236}">
                  <a16:creationId xmlns:a16="http://schemas.microsoft.com/office/drawing/2014/main" id="{0C7EE4AA-B734-4B51-8908-F09FF5B3F4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26" y="2027"/>
              <a:ext cx="6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100" b="1" dirty="0">
                  <a:solidFill>
                    <a:srgbClr val="000000"/>
                  </a:solidFill>
                  <a:ea typeface="MS PGothic" panose="020B0600070205080204" pitchFamily="34" charset="-128"/>
                </a:rPr>
                <a:t>R</a:t>
              </a:r>
              <a:endParaRPr lang="en-GB" altLang="ja-JP" dirty="0">
                <a:ea typeface="MS PGothic" panose="020B0600070205080204" pitchFamily="34" charset="-128"/>
              </a:endParaRPr>
            </a:p>
          </p:txBody>
        </p:sp>
        <p:sp>
          <p:nvSpPr>
            <p:cNvPr id="89" name="Rectangle 95">
              <a:extLst>
                <a:ext uri="{FF2B5EF4-FFF2-40B4-BE49-F238E27FC236}">
                  <a16:creationId xmlns:a16="http://schemas.microsoft.com/office/drawing/2014/main" id="{605DF4E5-D608-41C5-ACA9-18C0EAF1EA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46" y="2071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100" b="1">
                  <a:solidFill>
                    <a:srgbClr val="000000"/>
                  </a:solidFill>
                  <a:ea typeface="MS PGothic" panose="020B0600070205080204" pitchFamily="34" charset="-128"/>
                </a:rPr>
                <a:t>i</a:t>
              </a:r>
              <a:endParaRPr lang="en-GB" altLang="ja-JP">
                <a:ea typeface="MS PGothic" panose="020B0600070205080204" pitchFamily="34" charset="-128"/>
              </a:endParaRPr>
            </a:p>
          </p:txBody>
        </p:sp>
        <p:sp>
          <p:nvSpPr>
            <p:cNvPr id="90" name="Rectangle 96">
              <a:extLst>
                <a:ext uri="{FF2B5EF4-FFF2-40B4-BE49-F238E27FC236}">
                  <a16:creationId xmlns:a16="http://schemas.microsoft.com/office/drawing/2014/main" id="{E77B5D12-3BCE-4FE2-8971-29A110399E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33" y="211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100" b="1">
                  <a:solidFill>
                    <a:srgbClr val="000000"/>
                  </a:solidFill>
                  <a:ea typeface="MS PGothic" panose="020B0600070205080204" pitchFamily="34" charset="-128"/>
                </a:rPr>
                <a:t>s</a:t>
              </a:r>
              <a:endParaRPr lang="en-GB" altLang="ja-JP">
                <a:ea typeface="MS PGothic" panose="020B0600070205080204" pitchFamily="34" charset="-128"/>
              </a:endParaRPr>
            </a:p>
          </p:txBody>
        </p:sp>
        <p:sp>
          <p:nvSpPr>
            <p:cNvPr id="91" name="Rectangle 97">
              <a:extLst>
                <a:ext uri="{FF2B5EF4-FFF2-40B4-BE49-F238E27FC236}">
                  <a16:creationId xmlns:a16="http://schemas.microsoft.com/office/drawing/2014/main" id="{BBC1116C-C4DF-4279-80EC-53F650225F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33" y="215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100" b="1">
                  <a:solidFill>
                    <a:srgbClr val="000000"/>
                  </a:solidFill>
                  <a:ea typeface="MS PGothic" panose="020B0600070205080204" pitchFamily="34" charset="-128"/>
                </a:rPr>
                <a:t>k</a:t>
              </a:r>
              <a:endParaRPr lang="en-GB" altLang="ja-JP">
                <a:ea typeface="MS PGothic" panose="020B0600070205080204" pitchFamily="34" charset="-128"/>
              </a:endParaRPr>
            </a:p>
          </p:txBody>
        </p:sp>
        <p:sp>
          <p:nvSpPr>
            <p:cNvPr id="92" name="Rectangle 98">
              <a:extLst>
                <a:ext uri="{FF2B5EF4-FFF2-40B4-BE49-F238E27FC236}">
                  <a16:creationId xmlns:a16="http://schemas.microsoft.com/office/drawing/2014/main" id="{33013E45-B5D0-4D62-B511-DF9DF50F89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46" y="2187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1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endParaRPr lang="en-GB" altLang="ja-JP">
                <a:ea typeface="MS PGothic" panose="020B0600070205080204" pitchFamily="34" charset="-128"/>
              </a:endParaRPr>
            </a:p>
          </p:txBody>
        </p:sp>
        <p:sp>
          <p:nvSpPr>
            <p:cNvPr id="93" name="Rectangle 99">
              <a:extLst>
                <a:ext uri="{FF2B5EF4-FFF2-40B4-BE49-F238E27FC236}">
                  <a16:creationId xmlns:a16="http://schemas.microsoft.com/office/drawing/2014/main" id="{B11E3E93-8DBE-46DD-A83B-39976925D4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21" y="2236"/>
              <a:ext cx="7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100" b="1">
                  <a:solidFill>
                    <a:srgbClr val="000000"/>
                  </a:solidFill>
                  <a:ea typeface="MS PGothic" panose="020B0600070205080204" pitchFamily="34" charset="-128"/>
                </a:rPr>
                <a:t>M</a:t>
              </a:r>
              <a:endParaRPr lang="en-GB" altLang="ja-JP">
                <a:ea typeface="MS PGothic" panose="020B0600070205080204" pitchFamily="34" charset="-128"/>
              </a:endParaRPr>
            </a:p>
          </p:txBody>
        </p:sp>
        <p:sp>
          <p:nvSpPr>
            <p:cNvPr id="94" name="Rectangle 100">
              <a:extLst>
                <a:ext uri="{FF2B5EF4-FFF2-40B4-BE49-F238E27FC236}">
                  <a16:creationId xmlns:a16="http://schemas.microsoft.com/office/drawing/2014/main" id="{70C86652-9DD0-4024-8640-D3BE75CADA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33" y="229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100" b="1">
                  <a:solidFill>
                    <a:srgbClr val="000000"/>
                  </a:solidFill>
                  <a:ea typeface="MS PGothic" panose="020B0600070205080204" pitchFamily="34" charset="-128"/>
                </a:rPr>
                <a:t>a</a:t>
              </a:r>
              <a:endParaRPr lang="en-GB" altLang="ja-JP">
                <a:ea typeface="MS PGothic" panose="020B0600070205080204" pitchFamily="34" charset="-128"/>
              </a:endParaRPr>
            </a:p>
          </p:txBody>
        </p:sp>
        <p:sp>
          <p:nvSpPr>
            <p:cNvPr id="95" name="Rectangle 101">
              <a:extLst>
                <a:ext uri="{FF2B5EF4-FFF2-40B4-BE49-F238E27FC236}">
                  <a16:creationId xmlns:a16="http://schemas.microsoft.com/office/drawing/2014/main" id="{D27A902E-C910-47DD-A4B9-22FE8EB6B1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31" y="2350"/>
              <a:ext cx="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100" b="1">
                  <a:solidFill>
                    <a:srgbClr val="000000"/>
                  </a:solidFill>
                  <a:ea typeface="MS PGothic" panose="020B0600070205080204" pitchFamily="34" charset="-128"/>
                </a:rPr>
                <a:t>n</a:t>
              </a:r>
              <a:endParaRPr lang="en-GB" altLang="ja-JP">
                <a:ea typeface="MS PGothic" panose="020B0600070205080204" pitchFamily="34" charset="-128"/>
              </a:endParaRPr>
            </a:p>
          </p:txBody>
        </p:sp>
        <p:sp>
          <p:nvSpPr>
            <p:cNvPr id="96" name="Rectangle 102">
              <a:extLst>
                <a:ext uri="{FF2B5EF4-FFF2-40B4-BE49-F238E27FC236}">
                  <a16:creationId xmlns:a16="http://schemas.microsoft.com/office/drawing/2014/main" id="{CFBE8B14-7BA0-493B-9C1F-135D576028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33" y="239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100" b="1">
                  <a:solidFill>
                    <a:srgbClr val="000000"/>
                  </a:solidFill>
                  <a:ea typeface="MS PGothic" panose="020B0600070205080204" pitchFamily="34" charset="-128"/>
                </a:rPr>
                <a:t>a</a:t>
              </a:r>
              <a:endParaRPr lang="en-GB" altLang="ja-JP">
                <a:ea typeface="MS PGothic" panose="020B0600070205080204" pitchFamily="34" charset="-128"/>
              </a:endParaRPr>
            </a:p>
          </p:txBody>
        </p:sp>
        <p:sp>
          <p:nvSpPr>
            <p:cNvPr id="97" name="Rectangle 103">
              <a:extLst>
                <a:ext uri="{FF2B5EF4-FFF2-40B4-BE49-F238E27FC236}">
                  <a16:creationId xmlns:a16="http://schemas.microsoft.com/office/drawing/2014/main" id="{C5E14217-FA59-4F64-AA5F-111D6C7AD6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31" y="2446"/>
              <a:ext cx="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100" b="1">
                  <a:solidFill>
                    <a:srgbClr val="000000"/>
                  </a:solidFill>
                  <a:ea typeface="MS PGothic" panose="020B0600070205080204" pitchFamily="34" charset="-128"/>
                </a:rPr>
                <a:t>g</a:t>
              </a:r>
              <a:endParaRPr lang="en-GB" altLang="ja-JP">
                <a:ea typeface="MS PGothic" panose="020B0600070205080204" pitchFamily="34" charset="-128"/>
              </a:endParaRPr>
            </a:p>
          </p:txBody>
        </p:sp>
        <p:sp>
          <p:nvSpPr>
            <p:cNvPr id="98" name="Rectangle 104">
              <a:extLst>
                <a:ext uri="{FF2B5EF4-FFF2-40B4-BE49-F238E27FC236}">
                  <a16:creationId xmlns:a16="http://schemas.microsoft.com/office/drawing/2014/main" id="{A8B6C5BE-62C7-48CE-8379-D1DE9C398F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33" y="249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100" b="1">
                  <a:solidFill>
                    <a:srgbClr val="000000"/>
                  </a:solidFill>
                  <a:ea typeface="MS PGothic" panose="020B0600070205080204" pitchFamily="34" charset="-128"/>
                </a:rPr>
                <a:t>e</a:t>
              </a:r>
              <a:endParaRPr lang="en-GB" altLang="ja-JP">
                <a:ea typeface="MS PGothic" panose="020B0600070205080204" pitchFamily="34" charset="-128"/>
              </a:endParaRPr>
            </a:p>
          </p:txBody>
        </p:sp>
        <p:sp>
          <p:nvSpPr>
            <p:cNvPr id="99" name="Rectangle 105">
              <a:extLst>
                <a:ext uri="{FF2B5EF4-FFF2-40B4-BE49-F238E27FC236}">
                  <a16:creationId xmlns:a16="http://schemas.microsoft.com/office/drawing/2014/main" id="{7DFBB613-AA9D-4D24-A060-9E75F4D6ED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19" y="2560"/>
              <a:ext cx="7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100" b="1">
                  <a:solidFill>
                    <a:srgbClr val="000000"/>
                  </a:solidFill>
                  <a:ea typeface="MS PGothic" panose="020B0600070205080204" pitchFamily="34" charset="-128"/>
                </a:rPr>
                <a:t>m</a:t>
              </a:r>
              <a:endParaRPr lang="en-GB" altLang="ja-JP">
                <a:ea typeface="MS PGothic" panose="020B0600070205080204" pitchFamily="34" charset="-128"/>
              </a:endParaRPr>
            </a:p>
          </p:txBody>
        </p:sp>
        <p:sp>
          <p:nvSpPr>
            <p:cNvPr id="100" name="Rectangle 106">
              <a:extLst>
                <a:ext uri="{FF2B5EF4-FFF2-40B4-BE49-F238E27FC236}">
                  <a16:creationId xmlns:a16="http://schemas.microsoft.com/office/drawing/2014/main" id="{3C1523F5-F7AC-4BEB-8A07-4C4B733ED1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33" y="262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100" b="1">
                  <a:solidFill>
                    <a:srgbClr val="000000"/>
                  </a:solidFill>
                  <a:ea typeface="MS PGothic" panose="020B0600070205080204" pitchFamily="34" charset="-128"/>
                </a:rPr>
                <a:t>e</a:t>
              </a:r>
              <a:endParaRPr lang="en-GB" altLang="ja-JP">
                <a:ea typeface="MS PGothic" panose="020B0600070205080204" pitchFamily="34" charset="-128"/>
              </a:endParaRPr>
            </a:p>
          </p:txBody>
        </p:sp>
        <p:sp>
          <p:nvSpPr>
            <p:cNvPr id="101" name="Rectangle 107">
              <a:extLst>
                <a:ext uri="{FF2B5EF4-FFF2-40B4-BE49-F238E27FC236}">
                  <a16:creationId xmlns:a16="http://schemas.microsoft.com/office/drawing/2014/main" id="{2248401B-1BD9-43B0-A6FF-8B5B92C42D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31" y="2671"/>
              <a:ext cx="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100" b="1">
                  <a:solidFill>
                    <a:srgbClr val="000000"/>
                  </a:solidFill>
                  <a:ea typeface="MS PGothic" panose="020B0600070205080204" pitchFamily="34" charset="-128"/>
                </a:rPr>
                <a:t>n</a:t>
              </a:r>
              <a:endParaRPr lang="en-GB" altLang="ja-JP">
                <a:ea typeface="MS PGothic" panose="020B0600070205080204" pitchFamily="34" charset="-128"/>
              </a:endParaRPr>
            </a:p>
          </p:txBody>
        </p:sp>
        <p:sp>
          <p:nvSpPr>
            <p:cNvPr id="102" name="Rectangle 108">
              <a:extLst>
                <a:ext uri="{FF2B5EF4-FFF2-40B4-BE49-F238E27FC236}">
                  <a16:creationId xmlns:a16="http://schemas.microsoft.com/office/drawing/2014/main" id="{E2C25703-5321-4198-B14E-7BD04F7AA6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43" y="2711"/>
              <a:ext cx="2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100" b="1">
                  <a:solidFill>
                    <a:srgbClr val="000000"/>
                  </a:solidFill>
                  <a:ea typeface="MS PGothic" panose="020B0600070205080204" pitchFamily="34" charset="-128"/>
                </a:rPr>
                <a:t>t</a:t>
              </a:r>
              <a:endParaRPr lang="en-GB" altLang="ja-JP">
                <a:ea typeface="MS PGothic" panose="020B0600070205080204" pitchFamily="34" charset="-128"/>
              </a:endParaRPr>
            </a:p>
          </p:txBody>
        </p:sp>
        <p:sp>
          <p:nvSpPr>
            <p:cNvPr id="103" name="Rectangle 109">
              <a:extLst>
                <a:ext uri="{FF2B5EF4-FFF2-40B4-BE49-F238E27FC236}">
                  <a16:creationId xmlns:a16="http://schemas.microsoft.com/office/drawing/2014/main" id="{D4870B6E-49CC-4EC0-9BDA-A877365BD1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46" y="2740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1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endParaRPr lang="en-GB" altLang="ja-JP">
                <a:ea typeface="MS PGothic" panose="020B0600070205080204" pitchFamily="34" charset="-128"/>
              </a:endParaRPr>
            </a:p>
          </p:txBody>
        </p:sp>
        <p:sp>
          <p:nvSpPr>
            <p:cNvPr id="104" name="Rectangle 110">
              <a:extLst>
                <a:ext uri="{FF2B5EF4-FFF2-40B4-BE49-F238E27FC236}">
                  <a16:creationId xmlns:a16="http://schemas.microsoft.com/office/drawing/2014/main" id="{040B424E-7050-4945-9CC0-7C9DBC9C3D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43" y="2762"/>
              <a:ext cx="2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100" b="1">
                  <a:solidFill>
                    <a:srgbClr val="000000"/>
                  </a:solidFill>
                  <a:ea typeface="MS PGothic" panose="020B0600070205080204" pitchFamily="34" charset="-128"/>
                </a:rPr>
                <a:t>t</a:t>
              </a:r>
              <a:endParaRPr lang="en-GB" altLang="ja-JP">
                <a:ea typeface="MS PGothic" panose="020B0600070205080204" pitchFamily="34" charset="-128"/>
              </a:endParaRPr>
            </a:p>
          </p:txBody>
        </p:sp>
        <p:sp>
          <p:nvSpPr>
            <p:cNvPr id="105" name="Rectangle 111">
              <a:extLst>
                <a:ext uri="{FF2B5EF4-FFF2-40B4-BE49-F238E27FC236}">
                  <a16:creationId xmlns:a16="http://schemas.microsoft.com/office/drawing/2014/main" id="{E79A1C5D-3BD9-45AF-BF1E-019779ECBF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31" y="2807"/>
              <a:ext cx="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100" b="1">
                  <a:solidFill>
                    <a:srgbClr val="000000"/>
                  </a:solidFill>
                  <a:ea typeface="MS PGothic" panose="020B0600070205080204" pitchFamily="34" charset="-128"/>
                </a:rPr>
                <a:t>o</a:t>
              </a:r>
              <a:endParaRPr lang="en-GB" altLang="ja-JP">
                <a:ea typeface="MS PGothic" panose="020B0600070205080204" pitchFamily="34" charset="-128"/>
              </a:endParaRPr>
            </a:p>
          </p:txBody>
        </p:sp>
        <p:sp>
          <p:nvSpPr>
            <p:cNvPr id="106" name="Rectangle 112">
              <a:extLst>
                <a:ext uri="{FF2B5EF4-FFF2-40B4-BE49-F238E27FC236}">
                  <a16:creationId xmlns:a16="http://schemas.microsoft.com/office/drawing/2014/main" id="{B69DD6D9-9659-4F63-8773-1043589A3A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31" y="2858"/>
              <a:ext cx="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100" b="1">
                  <a:solidFill>
                    <a:srgbClr val="000000"/>
                  </a:solidFill>
                  <a:ea typeface="MS PGothic" panose="020B0600070205080204" pitchFamily="34" charset="-128"/>
                </a:rPr>
                <a:t>o</a:t>
              </a:r>
              <a:endParaRPr lang="en-GB" altLang="ja-JP">
                <a:ea typeface="MS PGothic" panose="020B0600070205080204" pitchFamily="34" charset="-128"/>
              </a:endParaRPr>
            </a:p>
          </p:txBody>
        </p:sp>
        <p:sp>
          <p:nvSpPr>
            <p:cNvPr id="107" name="Rectangle 113">
              <a:extLst>
                <a:ext uri="{FF2B5EF4-FFF2-40B4-BE49-F238E27FC236}">
                  <a16:creationId xmlns:a16="http://schemas.microsoft.com/office/drawing/2014/main" id="{ABEB0CF0-2F29-464F-9DD0-C724CFF147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46" y="2895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100" b="1">
                  <a:solidFill>
                    <a:srgbClr val="000000"/>
                  </a:solidFill>
                  <a:ea typeface="MS PGothic" panose="020B0600070205080204" pitchFamily="34" charset="-128"/>
                </a:rPr>
                <a:t>l</a:t>
              </a:r>
              <a:endParaRPr lang="en-GB" altLang="ja-JP">
                <a:ea typeface="MS PGothic" panose="020B0600070205080204" pitchFamily="34" charset="-128"/>
              </a:endParaRPr>
            </a:p>
          </p:txBody>
        </p:sp>
        <p:sp>
          <p:nvSpPr>
            <p:cNvPr id="108" name="Rectangle 114">
              <a:extLst>
                <a:ext uri="{FF2B5EF4-FFF2-40B4-BE49-F238E27FC236}">
                  <a16:creationId xmlns:a16="http://schemas.microsoft.com/office/drawing/2014/main" id="{BBE5482B-62CD-44B0-A11A-81B2FCDAE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33" y="293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1100" b="1">
                  <a:solidFill>
                    <a:srgbClr val="000000"/>
                  </a:solidFill>
                  <a:ea typeface="MS PGothic" panose="020B0600070205080204" pitchFamily="34" charset="-128"/>
                </a:rPr>
                <a:t>s</a:t>
              </a:r>
              <a:endParaRPr lang="en-GB" altLang="ja-JP">
                <a:ea typeface="MS PGothic" panose="020B0600070205080204" pitchFamily="34" charset="-128"/>
              </a:endParaRPr>
            </a:p>
          </p:txBody>
        </p:sp>
        <p:sp>
          <p:nvSpPr>
            <p:cNvPr id="109" name="Line 115">
              <a:extLst>
                <a:ext uri="{FF2B5EF4-FFF2-40B4-BE49-F238E27FC236}">
                  <a16:creationId xmlns:a16="http://schemas.microsoft.com/office/drawing/2014/main" id="{20BCB6F9-74D9-413C-862E-AD2615E304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1" y="3283"/>
              <a:ext cx="146" cy="1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16">
              <a:extLst>
                <a:ext uri="{FF2B5EF4-FFF2-40B4-BE49-F238E27FC236}">
                  <a16:creationId xmlns:a16="http://schemas.microsoft.com/office/drawing/2014/main" id="{EDFA5757-2593-48C8-88D1-F71C26AC4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" y="3251"/>
              <a:ext cx="64" cy="64"/>
            </a:xfrm>
            <a:custGeom>
              <a:avLst/>
              <a:gdLst>
                <a:gd name="T0" fmla="*/ 64 w 159"/>
                <a:gd name="T1" fmla="*/ 32 h 159"/>
                <a:gd name="T2" fmla="*/ 0 w 159"/>
                <a:gd name="T3" fmla="*/ 0 h 159"/>
                <a:gd name="T4" fmla="*/ 0 w 159"/>
                <a:gd name="T5" fmla="*/ 64 h 159"/>
                <a:gd name="T6" fmla="*/ 0 w 159"/>
                <a:gd name="T7" fmla="*/ 64 h 159"/>
                <a:gd name="T8" fmla="*/ 64 w 159"/>
                <a:gd name="T9" fmla="*/ 32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159">
                  <a:moveTo>
                    <a:pt x="159" y="79"/>
                  </a:moveTo>
                  <a:lnTo>
                    <a:pt x="0" y="0"/>
                  </a:lnTo>
                  <a:cubicBezTo>
                    <a:pt x="25" y="50"/>
                    <a:pt x="25" y="109"/>
                    <a:pt x="0" y="159"/>
                  </a:cubicBezTo>
                  <a:lnTo>
                    <a:pt x="159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17">
              <a:extLst>
                <a:ext uri="{FF2B5EF4-FFF2-40B4-BE49-F238E27FC236}">
                  <a16:creationId xmlns:a16="http://schemas.microsoft.com/office/drawing/2014/main" id="{B0E00190-6CB3-4260-8487-79F79444D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3251"/>
              <a:ext cx="64" cy="64"/>
            </a:xfrm>
            <a:custGeom>
              <a:avLst/>
              <a:gdLst>
                <a:gd name="T0" fmla="*/ 0 w 159"/>
                <a:gd name="T1" fmla="*/ 32 h 159"/>
                <a:gd name="T2" fmla="*/ 64 w 159"/>
                <a:gd name="T3" fmla="*/ 64 h 159"/>
                <a:gd name="T4" fmla="*/ 64 w 159"/>
                <a:gd name="T5" fmla="*/ 0 h 159"/>
                <a:gd name="T6" fmla="*/ 64 w 159"/>
                <a:gd name="T7" fmla="*/ 0 h 159"/>
                <a:gd name="T8" fmla="*/ 0 w 159"/>
                <a:gd name="T9" fmla="*/ 32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159">
                  <a:moveTo>
                    <a:pt x="0" y="79"/>
                  </a:moveTo>
                  <a:lnTo>
                    <a:pt x="159" y="159"/>
                  </a:lnTo>
                  <a:cubicBezTo>
                    <a:pt x="134" y="109"/>
                    <a:pt x="134" y="50"/>
                    <a:pt x="159" y="0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18">
              <a:extLst>
                <a:ext uri="{FF2B5EF4-FFF2-40B4-BE49-F238E27FC236}">
                  <a16:creationId xmlns:a16="http://schemas.microsoft.com/office/drawing/2014/main" id="{5550ECEB-291C-48F5-B507-36A2C9856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3405"/>
              <a:ext cx="1" cy="25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9">
              <a:extLst>
                <a:ext uri="{FF2B5EF4-FFF2-40B4-BE49-F238E27FC236}">
                  <a16:creationId xmlns:a16="http://schemas.microsoft.com/office/drawing/2014/main" id="{2FD64B1B-A52C-454E-A0EA-943D22622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3641"/>
              <a:ext cx="56" cy="56"/>
            </a:xfrm>
            <a:custGeom>
              <a:avLst/>
              <a:gdLst>
                <a:gd name="T0" fmla="*/ 28 w 138"/>
                <a:gd name="T1" fmla="*/ 56 h 138"/>
                <a:gd name="T2" fmla="*/ 56 w 138"/>
                <a:gd name="T3" fmla="*/ 0 h 138"/>
                <a:gd name="T4" fmla="*/ 0 w 138"/>
                <a:gd name="T5" fmla="*/ 0 h 138"/>
                <a:gd name="T6" fmla="*/ 0 w 138"/>
                <a:gd name="T7" fmla="*/ 0 h 138"/>
                <a:gd name="T8" fmla="*/ 28 w 138"/>
                <a:gd name="T9" fmla="*/ 56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138">
                  <a:moveTo>
                    <a:pt x="69" y="138"/>
                  </a:moveTo>
                  <a:lnTo>
                    <a:pt x="138" y="0"/>
                  </a:lnTo>
                  <a:cubicBezTo>
                    <a:pt x="95" y="22"/>
                    <a:pt x="43" y="22"/>
                    <a:pt x="0" y="0"/>
                  </a:cubicBezTo>
                  <a:lnTo>
                    <a:pt x="69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7929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8BA3BD0-2024-4317-931D-819B8D04D6E2}"/>
              </a:ext>
            </a:extLst>
          </p:cNvPr>
          <p:cNvGrpSpPr/>
          <p:nvPr/>
        </p:nvGrpSpPr>
        <p:grpSpPr>
          <a:xfrm>
            <a:off x="1730989" y="341901"/>
            <a:ext cx="9197567" cy="6196095"/>
            <a:chOff x="2453660" y="683803"/>
            <a:chExt cx="8391526" cy="5435761"/>
          </a:xfrm>
        </p:grpSpPr>
        <p:sp>
          <p:nvSpPr>
            <p:cNvPr id="2" name="Text Box 2">
              <a:extLst>
                <a:ext uri="{FF2B5EF4-FFF2-40B4-BE49-F238E27FC236}">
                  <a16:creationId xmlns:a16="http://schemas.microsoft.com/office/drawing/2014/main" id="{D1CC25B4-6993-42A8-A4CA-D3B6FC662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3773" y="5795553"/>
              <a:ext cx="2013307" cy="324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b="1">
                  <a:solidFill>
                    <a:srgbClr val="339966"/>
                  </a:solidFill>
                  <a:ea typeface="MS PGothic" panose="020B0600070205080204" pitchFamily="34" charset="-128"/>
                </a:rPr>
                <a:t>QUALITY</a:t>
              </a:r>
              <a:r>
                <a:rPr lang="en-GB" altLang="ja-JP" b="1">
                  <a:solidFill>
                    <a:srgbClr val="6699FF"/>
                  </a:solidFill>
                  <a:ea typeface="MS PGothic" panose="020B0600070205080204" pitchFamily="34" charset="-128"/>
                </a:rPr>
                <a:t> </a:t>
              </a:r>
              <a:r>
                <a:rPr lang="en-GB" altLang="ja-JP" b="1">
                  <a:solidFill>
                    <a:srgbClr val="339966"/>
                  </a:solidFill>
                  <a:ea typeface="MS PGothic" panose="020B0600070205080204" pitchFamily="34" charset="-128"/>
                </a:rPr>
                <a:t>SYSTEM</a:t>
              </a:r>
            </a:p>
          </p:txBody>
        </p:sp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B4B36484-92B8-465E-B316-00DAA935B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0" y="2987265"/>
              <a:ext cx="1352550" cy="919163"/>
            </a:xfrm>
            <a:prstGeom prst="octagon">
              <a:avLst>
                <a:gd name="adj" fmla="val 29287"/>
              </a:avLst>
            </a:prstGeom>
            <a:solidFill>
              <a:srgbClr val="CCFFCC">
                <a:alpha val="50195"/>
              </a:srgbClr>
            </a:solidFill>
            <a:ln w="508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ja-JP" b="1">
                  <a:ea typeface="MS PGothic" panose="020B0600070205080204" pitchFamily="34" charset="-128"/>
                </a:rPr>
                <a:t>ICH Q9</a:t>
              </a:r>
            </a:p>
            <a:p>
              <a:pPr algn="ctr" eaLnBrk="1" hangingPunct="1"/>
              <a:r>
                <a:rPr lang="en-GB" altLang="ja-JP" b="1">
                  <a:ea typeface="MS PGothic" panose="020B0600070205080204" pitchFamily="34" charset="-128"/>
                </a:rPr>
                <a:t>Quality Risk </a:t>
              </a:r>
              <a:br>
                <a:rPr lang="en-GB" altLang="ja-JP" b="1">
                  <a:ea typeface="MS PGothic" panose="020B0600070205080204" pitchFamily="34" charset="-128"/>
                </a:rPr>
              </a:br>
              <a:r>
                <a:rPr lang="en-GB" altLang="ja-JP" b="1">
                  <a:ea typeface="MS PGothic" panose="020B0600070205080204" pitchFamily="34" charset="-128"/>
                </a:rPr>
                <a:t>Management</a:t>
              </a:r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33AEB76-9263-4518-8C63-6CBC3A90F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5835" y="3906428"/>
              <a:ext cx="2365375" cy="1312862"/>
              <a:chOff x="2984" y="2739"/>
              <a:chExt cx="1490" cy="827"/>
            </a:xfrm>
          </p:grpSpPr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026F14FD-1BE7-49F8-A55B-0C27CDA2F2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516947">
                <a:off x="3044" y="2828"/>
                <a:ext cx="594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ja-JP" sz="1100" b="1">
                    <a:ea typeface="MS PGothic" panose="020B0600070205080204" pitchFamily="34" charset="-128"/>
                  </a:rPr>
                  <a:t>PRINCIPLES</a:t>
                </a: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EDE3FA81-A57D-469F-932E-3B5EC13DA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4" y="2739"/>
                <a:ext cx="476" cy="452"/>
              </a:xfrm>
              <a:custGeom>
                <a:avLst/>
                <a:gdLst>
                  <a:gd name="T0" fmla="*/ 0 w 454"/>
                  <a:gd name="T1" fmla="*/ 0 h 363"/>
                  <a:gd name="T2" fmla="*/ 238 w 454"/>
                  <a:gd name="T3" fmla="*/ 169 h 363"/>
                  <a:gd name="T4" fmla="*/ 428 w 454"/>
                  <a:gd name="T5" fmla="*/ 396 h 363"/>
                  <a:gd name="T6" fmla="*/ 476 w 454"/>
                  <a:gd name="T7" fmla="*/ 452 h 3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4" h="363">
                    <a:moveTo>
                      <a:pt x="0" y="0"/>
                    </a:moveTo>
                    <a:cubicBezTo>
                      <a:pt x="79" y="41"/>
                      <a:pt x="159" y="83"/>
                      <a:pt x="227" y="136"/>
                    </a:cubicBezTo>
                    <a:cubicBezTo>
                      <a:pt x="295" y="189"/>
                      <a:pt x="370" y="280"/>
                      <a:pt x="408" y="318"/>
                    </a:cubicBezTo>
                    <a:cubicBezTo>
                      <a:pt x="446" y="356"/>
                      <a:pt x="450" y="359"/>
                      <a:pt x="454" y="363"/>
                    </a:cubicBezTo>
                  </a:path>
                </a:pathLst>
              </a:cu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904D5616-2F41-4C43-B982-708273CCE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3172"/>
                <a:ext cx="1004" cy="244"/>
              </a:xfrm>
              <a:custGeom>
                <a:avLst/>
                <a:gdLst>
                  <a:gd name="T0" fmla="*/ 0 w 907"/>
                  <a:gd name="T1" fmla="*/ 13 h 287"/>
                  <a:gd name="T2" fmla="*/ 402 w 907"/>
                  <a:gd name="T3" fmla="*/ 13 h 287"/>
                  <a:gd name="T4" fmla="*/ 753 w 907"/>
                  <a:gd name="T5" fmla="*/ 90 h 287"/>
                  <a:gd name="T6" fmla="*/ 903 w 907"/>
                  <a:gd name="T7" fmla="*/ 167 h 287"/>
                  <a:gd name="T8" fmla="*/ 1004 w 907"/>
                  <a:gd name="T9" fmla="*/ 244 h 2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7" h="287">
                    <a:moveTo>
                      <a:pt x="0" y="15"/>
                    </a:moveTo>
                    <a:cubicBezTo>
                      <a:pt x="125" y="7"/>
                      <a:pt x="250" y="0"/>
                      <a:pt x="363" y="15"/>
                    </a:cubicBezTo>
                    <a:cubicBezTo>
                      <a:pt x="476" y="30"/>
                      <a:pt x="605" y="76"/>
                      <a:pt x="680" y="106"/>
                    </a:cubicBezTo>
                    <a:cubicBezTo>
                      <a:pt x="755" y="136"/>
                      <a:pt x="778" y="166"/>
                      <a:pt x="816" y="196"/>
                    </a:cubicBezTo>
                    <a:cubicBezTo>
                      <a:pt x="854" y="226"/>
                      <a:pt x="880" y="256"/>
                      <a:pt x="907" y="287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7806F348-1D78-4EAF-B69C-01743AB2A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3191"/>
                <a:ext cx="645" cy="375"/>
              </a:xfrm>
              <a:custGeom>
                <a:avLst/>
                <a:gdLst>
                  <a:gd name="T0" fmla="*/ 0 w 771"/>
                  <a:gd name="T1" fmla="*/ 0 h 635"/>
                  <a:gd name="T2" fmla="*/ 304 w 771"/>
                  <a:gd name="T3" fmla="*/ 107 h 635"/>
                  <a:gd name="T4" fmla="*/ 531 w 771"/>
                  <a:gd name="T5" fmla="*/ 241 h 635"/>
                  <a:gd name="T6" fmla="*/ 607 w 771"/>
                  <a:gd name="T7" fmla="*/ 321 h 635"/>
                  <a:gd name="T8" fmla="*/ 645 w 771"/>
                  <a:gd name="T9" fmla="*/ 375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1" h="635">
                    <a:moveTo>
                      <a:pt x="0" y="0"/>
                    </a:moveTo>
                    <a:cubicBezTo>
                      <a:pt x="128" y="56"/>
                      <a:pt x="257" y="113"/>
                      <a:pt x="363" y="181"/>
                    </a:cubicBezTo>
                    <a:cubicBezTo>
                      <a:pt x="469" y="249"/>
                      <a:pt x="575" y="348"/>
                      <a:pt x="635" y="408"/>
                    </a:cubicBezTo>
                    <a:cubicBezTo>
                      <a:pt x="695" y="468"/>
                      <a:pt x="702" y="506"/>
                      <a:pt x="725" y="544"/>
                    </a:cubicBezTo>
                    <a:cubicBezTo>
                      <a:pt x="748" y="582"/>
                      <a:pt x="759" y="608"/>
                      <a:pt x="771" y="635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" name="Text Box 9">
                <a:extLst>
                  <a:ext uri="{FF2B5EF4-FFF2-40B4-BE49-F238E27FC236}">
                    <a16:creationId xmlns:a16="http://schemas.microsoft.com/office/drawing/2014/main" id="{3C42E699-5E18-4282-A7AF-D5888CF254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761975">
                <a:off x="3514" y="3057"/>
                <a:ext cx="960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ja-JP" sz="1050">
                    <a:ea typeface="MS PGothic" panose="020B0600070205080204" pitchFamily="34" charset="-128"/>
                  </a:rPr>
                  <a:t>PATIENT PROTECTION</a:t>
                </a:r>
              </a:p>
            </p:txBody>
          </p:sp>
          <p:sp>
            <p:nvSpPr>
              <p:cNvPr id="10" name="Text Box 10">
                <a:extLst>
                  <a:ext uri="{FF2B5EF4-FFF2-40B4-BE49-F238E27FC236}">
                    <a16:creationId xmlns:a16="http://schemas.microsoft.com/office/drawing/2014/main" id="{332D20DA-19D3-4036-9FFE-3FDC067FE9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731410">
                <a:off x="3770" y="3283"/>
                <a:ext cx="415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ja-JP" sz="1050">
                    <a:ea typeface="MS PGothic" panose="020B0600070205080204" pitchFamily="34" charset="-128"/>
                  </a:rPr>
                  <a:t>EFFORT</a:t>
                </a:r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022ED047-1DD3-4536-840C-0049A1336D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1998" y="683803"/>
              <a:ext cx="7135814" cy="2303463"/>
              <a:chOff x="443" y="709"/>
              <a:chExt cx="4495" cy="1451"/>
            </a:xfrm>
          </p:grpSpPr>
          <p:sp>
            <p:nvSpPr>
              <p:cNvPr id="12" name="Text Box 12">
                <a:extLst>
                  <a:ext uri="{FF2B5EF4-FFF2-40B4-BE49-F238E27FC236}">
                    <a16:creationId xmlns:a16="http://schemas.microsoft.com/office/drawing/2014/main" id="{74F1977C-25B1-466B-A9FA-6C437856B1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497030">
                <a:off x="2665" y="1837"/>
                <a:ext cx="485" cy="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ja-JP" sz="1100" b="1">
                    <a:solidFill>
                      <a:schemeClr val="accent2"/>
                    </a:solidFill>
                    <a:ea typeface="MS PGothic" panose="020B0600070205080204" pitchFamily="34" charset="-128"/>
                  </a:rPr>
                  <a:t>PROCESS</a:t>
                </a: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58F5DC9-CAA3-4EBE-B1F8-403568160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" y="1443"/>
                <a:ext cx="1094" cy="354"/>
              </a:xfrm>
              <a:custGeom>
                <a:avLst/>
                <a:gdLst>
                  <a:gd name="T0" fmla="*/ 0 w 862"/>
                  <a:gd name="T1" fmla="*/ 354 h 234"/>
                  <a:gd name="T2" fmla="*/ 230 w 862"/>
                  <a:gd name="T3" fmla="*/ 79 h 234"/>
                  <a:gd name="T4" fmla="*/ 518 w 862"/>
                  <a:gd name="T5" fmla="*/ 11 h 234"/>
                  <a:gd name="T6" fmla="*/ 1094 w 862"/>
                  <a:gd name="T7" fmla="*/ 11 h 2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62" h="234">
                    <a:moveTo>
                      <a:pt x="0" y="234"/>
                    </a:moveTo>
                    <a:cubicBezTo>
                      <a:pt x="56" y="162"/>
                      <a:pt x="113" y="90"/>
                      <a:pt x="181" y="52"/>
                    </a:cubicBezTo>
                    <a:cubicBezTo>
                      <a:pt x="249" y="14"/>
                      <a:pt x="295" y="14"/>
                      <a:pt x="408" y="7"/>
                    </a:cubicBezTo>
                    <a:cubicBezTo>
                      <a:pt x="521" y="0"/>
                      <a:pt x="691" y="3"/>
                      <a:pt x="862" y="7"/>
                    </a:cubicBezTo>
                  </a:path>
                </a:pathLst>
              </a:custGeom>
              <a:noFill/>
              <a:ln w="254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9C1F89A7-C5F0-4B8F-913D-8FB98A0FE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" y="1104"/>
                <a:ext cx="195" cy="693"/>
              </a:xfrm>
              <a:custGeom>
                <a:avLst/>
                <a:gdLst>
                  <a:gd name="T0" fmla="*/ 0 w 181"/>
                  <a:gd name="T1" fmla="*/ 693 h 544"/>
                  <a:gd name="T2" fmla="*/ 97 w 181"/>
                  <a:gd name="T3" fmla="*/ 461 h 544"/>
                  <a:gd name="T4" fmla="*/ 147 w 181"/>
                  <a:gd name="T5" fmla="*/ 231 h 544"/>
                  <a:gd name="T6" fmla="*/ 195 w 181"/>
                  <a:gd name="T7" fmla="*/ 0 h 5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1" h="544">
                    <a:moveTo>
                      <a:pt x="0" y="544"/>
                    </a:moveTo>
                    <a:cubicBezTo>
                      <a:pt x="33" y="483"/>
                      <a:pt x="67" y="422"/>
                      <a:pt x="90" y="362"/>
                    </a:cubicBezTo>
                    <a:cubicBezTo>
                      <a:pt x="113" y="302"/>
                      <a:pt x="121" y="241"/>
                      <a:pt x="136" y="181"/>
                    </a:cubicBezTo>
                    <a:cubicBezTo>
                      <a:pt x="151" y="121"/>
                      <a:pt x="166" y="60"/>
                      <a:pt x="181" y="0"/>
                    </a:cubicBezTo>
                  </a:path>
                </a:pathLst>
              </a:custGeom>
              <a:noFill/>
              <a:ln w="254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6AAF385A-72C1-49E8-B5F9-D57A102E1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709"/>
                <a:ext cx="581" cy="395"/>
              </a:xfrm>
              <a:custGeom>
                <a:avLst/>
                <a:gdLst>
                  <a:gd name="T0" fmla="*/ 581 w 499"/>
                  <a:gd name="T1" fmla="*/ 395 h 318"/>
                  <a:gd name="T2" fmla="*/ 318 w 499"/>
                  <a:gd name="T3" fmla="*/ 282 h 318"/>
                  <a:gd name="T4" fmla="*/ 0 w 499"/>
                  <a:gd name="T5" fmla="*/ 0 h 3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9" h="318">
                    <a:moveTo>
                      <a:pt x="499" y="318"/>
                    </a:moveTo>
                    <a:cubicBezTo>
                      <a:pt x="427" y="299"/>
                      <a:pt x="356" y="280"/>
                      <a:pt x="273" y="227"/>
                    </a:cubicBezTo>
                    <a:cubicBezTo>
                      <a:pt x="190" y="174"/>
                      <a:pt x="95" y="87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20D840E1-DBED-4B1B-83D8-8771BBE07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" y="1797"/>
                <a:ext cx="90" cy="363"/>
              </a:xfrm>
              <a:custGeom>
                <a:avLst/>
                <a:gdLst>
                  <a:gd name="T0" fmla="*/ 0 w 136"/>
                  <a:gd name="T1" fmla="*/ 363 h 272"/>
                  <a:gd name="T2" fmla="*/ 60 w 136"/>
                  <a:gd name="T3" fmla="*/ 243 h 272"/>
                  <a:gd name="T4" fmla="*/ 90 w 136"/>
                  <a:gd name="T5" fmla="*/ 0 h 2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6" h="272">
                    <a:moveTo>
                      <a:pt x="0" y="272"/>
                    </a:moveTo>
                    <a:cubicBezTo>
                      <a:pt x="34" y="249"/>
                      <a:pt x="68" y="227"/>
                      <a:pt x="91" y="182"/>
                    </a:cubicBezTo>
                    <a:cubicBezTo>
                      <a:pt x="114" y="137"/>
                      <a:pt x="125" y="68"/>
                      <a:pt x="136" y="0"/>
                    </a:cubicBezTo>
                  </a:path>
                </a:pathLst>
              </a:cu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75A1C873-8047-44E5-9162-755F35C20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4" y="1103"/>
                <a:ext cx="755" cy="694"/>
              </a:xfrm>
              <a:custGeom>
                <a:avLst/>
                <a:gdLst>
                  <a:gd name="T0" fmla="*/ 755 w 771"/>
                  <a:gd name="T1" fmla="*/ 694 h 454"/>
                  <a:gd name="T2" fmla="*/ 622 w 771"/>
                  <a:gd name="T3" fmla="*/ 278 h 454"/>
                  <a:gd name="T4" fmla="*/ 310 w 771"/>
                  <a:gd name="T5" fmla="*/ 70 h 454"/>
                  <a:gd name="T6" fmla="*/ 0 w 771"/>
                  <a:gd name="T7" fmla="*/ 0 h 4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1" h="454">
                    <a:moveTo>
                      <a:pt x="771" y="454"/>
                    </a:moveTo>
                    <a:cubicBezTo>
                      <a:pt x="741" y="352"/>
                      <a:pt x="711" y="250"/>
                      <a:pt x="635" y="182"/>
                    </a:cubicBezTo>
                    <a:cubicBezTo>
                      <a:pt x="559" y="114"/>
                      <a:pt x="423" y="76"/>
                      <a:pt x="317" y="46"/>
                    </a:cubicBezTo>
                    <a:cubicBezTo>
                      <a:pt x="211" y="16"/>
                      <a:pt x="105" y="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ED6A22BD-791D-46DB-A0B0-F3B0DF48ED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572683">
                <a:off x="2065" y="1018"/>
                <a:ext cx="635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ja-JP" sz="1050">
                    <a:ea typeface="MS PGothic" panose="020B0600070205080204" pitchFamily="34" charset="-128"/>
                  </a:rPr>
                  <a:t>ASSESSMENT</a:t>
                </a:r>
              </a:p>
            </p:txBody>
          </p:sp>
          <p:sp>
            <p:nvSpPr>
              <p:cNvPr id="19" name="Text Box 19">
                <a:extLst>
                  <a:ext uri="{FF2B5EF4-FFF2-40B4-BE49-F238E27FC236}">
                    <a16:creationId xmlns:a16="http://schemas.microsoft.com/office/drawing/2014/main" id="{61519E2B-7109-4C14-A61A-95E856B714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628990">
                <a:off x="2552" y="1263"/>
                <a:ext cx="582" cy="1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ja-JP" sz="1050">
                    <a:ea typeface="MS PGothic" panose="020B0600070205080204" pitchFamily="34" charset="-128"/>
                  </a:rPr>
                  <a:t>CONTROL</a:t>
                </a:r>
              </a:p>
            </p:txBody>
          </p:sp>
          <p:sp>
            <p:nvSpPr>
              <p:cNvPr id="20" name="Text Box 20">
                <a:extLst>
                  <a:ext uri="{FF2B5EF4-FFF2-40B4-BE49-F238E27FC236}">
                    <a16:creationId xmlns:a16="http://schemas.microsoft.com/office/drawing/2014/main" id="{2644AE20-8300-4FFB-A0E1-0335746EA2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2" y="1291"/>
                <a:ext cx="777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ja-JP" sz="1050">
                    <a:ea typeface="MS PGothic" panose="020B0600070205080204" pitchFamily="34" charset="-128"/>
                  </a:rPr>
                  <a:t>COMMUNICATION</a:t>
                </a: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E9A78325-2B16-45F1-9CBE-D82174F06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6" y="1104"/>
                <a:ext cx="158" cy="281"/>
              </a:xfrm>
              <a:custGeom>
                <a:avLst/>
                <a:gdLst>
                  <a:gd name="T0" fmla="*/ 158 w 136"/>
                  <a:gd name="T1" fmla="*/ 0 h 226"/>
                  <a:gd name="T2" fmla="*/ 52 w 136"/>
                  <a:gd name="T3" fmla="*/ 112 h 226"/>
                  <a:gd name="T4" fmla="*/ 0 w 136"/>
                  <a:gd name="T5" fmla="*/ 281 h 2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6" h="226">
                    <a:moveTo>
                      <a:pt x="136" y="0"/>
                    </a:moveTo>
                    <a:cubicBezTo>
                      <a:pt x="102" y="26"/>
                      <a:pt x="68" y="53"/>
                      <a:pt x="45" y="90"/>
                    </a:cubicBezTo>
                    <a:cubicBezTo>
                      <a:pt x="22" y="127"/>
                      <a:pt x="11" y="176"/>
                      <a:pt x="0" y="226"/>
                    </a:cubicBezTo>
                  </a:path>
                </a:pathLst>
              </a:custGeom>
              <a:noFill/>
              <a:ln w="254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3E7FF65-4B89-418B-91CB-31B4D8BB2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" y="1385"/>
                <a:ext cx="393" cy="170"/>
              </a:xfrm>
              <a:custGeom>
                <a:avLst/>
                <a:gdLst>
                  <a:gd name="T0" fmla="*/ 393 w 363"/>
                  <a:gd name="T1" fmla="*/ 0 h 136"/>
                  <a:gd name="T2" fmla="*/ 147 w 363"/>
                  <a:gd name="T3" fmla="*/ 58 h 136"/>
                  <a:gd name="T4" fmla="*/ 0 w 363"/>
                  <a:gd name="T5" fmla="*/ 170 h 1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3" h="136">
                    <a:moveTo>
                      <a:pt x="363" y="0"/>
                    </a:moveTo>
                    <a:cubicBezTo>
                      <a:pt x="279" y="11"/>
                      <a:pt x="196" y="23"/>
                      <a:pt x="136" y="46"/>
                    </a:cubicBezTo>
                    <a:cubicBezTo>
                      <a:pt x="76" y="69"/>
                      <a:pt x="38" y="102"/>
                      <a:pt x="0" y="136"/>
                    </a:cubicBezTo>
                  </a:path>
                </a:pathLst>
              </a:custGeom>
              <a:noFill/>
              <a:ln w="1905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3" name="Text Box 23">
                <a:extLst>
                  <a:ext uri="{FF2B5EF4-FFF2-40B4-BE49-F238E27FC236}">
                    <a16:creationId xmlns:a16="http://schemas.microsoft.com/office/drawing/2014/main" id="{AF70C6C0-4F97-467D-A209-09C324F6C2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503219">
                <a:off x="1212" y="1314"/>
                <a:ext cx="720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ja-JP" sz="1050">
                    <a:ea typeface="MS PGothic" panose="020B0600070205080204" pitchFamily="34" charset="-128"/>
                  </a:rPr>
                  <a:t>IDENTIFICATION</a:t>
                </a: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454D2500-EB53-48FB-AD12-B1AD5E8EE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1160"/>
                <a:ext cx="686" cy="113"/>
              </a:xfrm>
              <a:custGeom>
                <a:avLst/>
                <a:gdLst>
                  <a:gd name="T0" fmla="*/ 686 w 589"/>
                  <a:gd name="T1" fmla="*/ 56 h 91"/>
                  <a:gd name="T2" fmla="*/ 422 w 589"/>
                  <a:gd name="T3" fmla="*/ 0 h 91"/>
                  <a:gd name="T4" fmla="*/ 158 w 589"/>
                  <a:gd name="T5" fmla="*/ 56 h 91"/>
                  <a:gd name="T6" fmla="*/ 0 w 589"/>
                  <a:gd name="T7" fmla="*/ 113 h 9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89" h="91">
                    <a:moveTo>
                      <a:pt x="589" y="45"/>
                    </a:moveTo>
                    <a:cubicBezTo>
                      <a:pt x="513" y="22"/>
                      <a:pt x="437" y="0"/>
                      <a:pt x="362" y="0"/>
                    </a:cubicBezTo>
                    <a:cubicBezTo>
                      <a:pt x="287" y="0"/>
                      <a:pt x="196" y="30"/>
                      <a:pt x="136" y="45"/>
                    </a:cubicBezTo>
                    <a:cubicBezTo>
                      <a:pt x="76" y="60"/>
                      <a:pt x="38" y="75"/>
                      <a:pt x="0" y="91"/>
                    </a:cubicBezTo>
                  </a:path>
                </a:pathLst>
              </a:custGeom>
              <a:noFill/>
              <a:ln w="1905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5" name="Text Box 25">
                <a:extLst>
                  <a:ext uri="{FF2B5EF4-FFF2-40B4-BE49-F238E27FC236}">
                    <a16:creationId xmlns:a16="http://schemas.microsoft.com/office/drawing/2014/main" id="{D81BD738-3F23-47CF-A9D9-B128BBA0F8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078819">
                <a:off x="1159" y="1058"/>
                <a:ext cx="485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ja-JP" sz="1050">
                    <a:ea typeface="MS PGothic" panose="020B0600070205080204" pitchFamily="34" charset="-128"/>
                  </a:rPr>
                  <a:t>ANALYSIS</a:t>
                </a: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9F277A8E-B42F-4F42-84A6-1D7E3E877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" y="981"/>
                <a:ext cx="1104" cy="136"/>
              </a:xfrm>
              <a:custGeom>
                <a:avLst/>
                <a:gdLst>
                  <a:gd name="T0" fmla="*/ 1104 w 953"/>
                  <a:gd name="T1" fmla="*/ 136 h 99"/>
                  <a:gd name="T2" fmla="*/ 736 w 953"/>
                  <a:gd name="T3" fmla="*/ 11 h 99"/>
                  <a:gd name="T4" fmla="*/ 316 w 953"/>
                  <a:gd name="T5" fmla="*/ 73 h 99"/>
                  <a:gd name="T6" fmla="*/ 0 w 953"/>
                  <a:gd name="T7" fmla="*/ 136 h 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53" h="99">
                    <a:moveTo>
                      <a:pt x="953" y="99"/>
                    </a:moveTo>
                    <a:cubicBezTo>
                      <a:pt x="850" y="57"/>
                      <a:pt x="748" y="16"/>
                      <a:pt x="635" y="8"/>
                    </a:cubicBezTo>
                    <a:cubicBezTo>
                      <a:pt x="522" y="0"/>
                      <a:pt x="379" y="38"/>
                      <a:pt x="273" y="53"/>
                    </a:cubicBezTo>
                    <a:cubicBezTo>
                      <a:pt x="167" y="68"/>
                      <a:pt x="83" y="83"/>
                      <a:pt x="0" y="99"/>
                    </a:cubicBezTo>
                  </a:path>
                </a:pathLst>
              </a:custGeom>
              <a:noFill/>
              <a:ln w="1905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7" name="Text Box 27">
                <a:extLst>
                  <a:ext uri="{FF2B5EF4-FFF2-40B4-BE49-F238E27FC236}">
                    <a16:creationId xmlns:a16="http://schemas.microsoft.com/office/drawing/2014/main" id="{071A385A-1499-42A1-B600-CA7F37E22D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172499">
                <a:off x="888" y="889"/>
                <a:ext cx="596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ja-JP" sz="1050">
                    <a:ea typeface="MS PGothic" panose="020B0600070205080204" pitchFamily="34" charset="-128"/>
                  </a:rPr>
                  <a:t>EVALUATION</a:t>
                </a:r>
              </a:p>
            </p:txBody>
          </p:sp>
          <p:sp>
            <p:nvSpPr>
              <p:cNvPr id="28" name="Text Box 28">
                <a:extLst>
                  <a:ext uri="{FF2B5EF4-FFF2-40B4-BE49-F238E27FC236}">
                    <a16:creationId xmlns:a16="http://schemas.microsoft.com/office/drawing/2014/main" id="{00EB1B76-0AC8-4953-8C3E-0973129559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342754">
                <a:off x="2345" y="729"/>
                <a:ext cx="567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ja-JP" sz="1050">
                    <a:ea typeface="MS PGothic" panose="020B0600070205080204" pitchFamily="34" charset="-128"/>
                  </a:rPr>
                  <a:t>REDUCTION</a:t>
                </a:r>
              </a:p>
            </p:txBody>
          </p:sp>
          <p:sp>
            <p:nvSpPr>
              <p:cNvPr id="29" name="Text Box 29">
                <a:extLst>
                  <a:ext uri="{FF2B5EF4-FFF2-40B4-BE49-F238E27FC236}">
                    <a16:creationId xmlns:a16="http://schemas.microsoft.com/office/drawing/2014/main" id="{500EB509-F481-4489-AAB8-3583162511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017417">
                <a:off x="2948" y="858"/>
                <a:ext cx="636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ja-JP" sz="1050">
                    <a:ea typeface="MS PGothic" panose="020B0600070205080204" pitchFamily="34" charset="-128"/>
                  </a:rPr>
                  <a:t>ACCEPTANCE</a:t>
                </a:r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595E4C54-EDDE-4DD4-BE01-6A2442E31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1329"/>
                <a:ext cx="52" cy="114"/>
              </a:xfrm>
              <a:custGeom>
                <a:avLst/>
                <a:gdLst>
                  <a:gd name="T0" fmla="*/ 0 w 45"/>
                  <a:gd name="T1" fmla="*/ 114 h 91"/>
                  <a:gd name="T2" fmla="*/ 52 w 45"/>
                  <a:gd name="T3" fmla="*/ 0 h 9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5" h="91">
                    <a:moveTo>
                      <a:pt x="0" y="91"/>
                    </a:moveTo>
                    <a:cubicBezTo>
                      <a:pt x="19" y="57"/>
                      <a:pt x="38" y="23"/>
                      <a:pt x="45" y="0"/>
                    </a:cubicBezTo>
                  </a:path>
                </a:pathLst>
              </a:custGeom>
              <a:noFill/>
              <a:ln w="254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53D81DEC-0906-4DE7-BFD7-49642997E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" y="1160"/>
                <a:ext cx="792" cy="169"/>
              </a:xfrm>
              <a:custGeom>
                <a:avLst/>
                <a:gdLst>
                  <a:gd name="T0" fmla="*/ 0 w 590"/>
                  <a:gd name="T1" fmla="*/ 169 h 181"/>
                  <a:gd name="T2" fmla="*/ 365 w 590"/>
                  <a:gd name="T3" fmla="*/ 127 h 181"/>
                  <a:gd name="T4" fmla="*/ 792 w 590"/>
                  <a:gd name="T5" fmla="*/ 0 h 1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0" h="181">
                    <a:moveTo>
                      <a:pt x="0" y="181"/>
                    </a:moveTo>
                    <a:cubicBezTo>
                      <a:pt x="87" y="173"/>
                      <a:pt x="174" y="166"/>
                      <a:pt x="272" y="136"/>
                    </a:cubicBezTo>
                    <a:cubicBezTo>
                      <a:pt x="370" y="106"/>
                      <a:pt x="480" y="53"/>
                      <a:pt x="590" y="0"/>
                    </a:cubicBezTo>
                  </a:path>
                </a:pathLst>
              </a:custGeom>
              <a:noFill/>
              <a:ln w="1905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2" name="Text Box 32">
                <a:extLst>
                  <a:ext uri="{FF2B5EF4-FFF2-40B4-BE49-F238E27FC236}">
                    <a16:creationId xmlns:a16="http://schemas.microsoft.com/office/drawing/2014/main" id="{380A84BA-9E21-4970-AE18-D1A981E797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923191">
                <a:off x="3925" y="1125"/>
                <a:ext cx="742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ja-JP" sz="1050">
                    <a:ea typeface="MS PGothic" panose="020B0600070205080204" pitchFamily="34" charset="-128"/>
                  </a:rPr>
                  <a:t>REVIEW EVENTS</a:t>
                </a:r>
              </a:p>
            </p:txBody>
          </p:sp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2B9AE4C4-F4DD-4EEC-B705-C60716073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1389"/>
                <a:ext cx="997" cy="110"/>
              </a:xfrm>
              <a:custGeom>
                <a:avLst/>
                <a:gdLst>
                  <a:gd name="T0" fmla="*/ 0 w 771"/>
                  <a:gd name="T1" fmla="*/ 56 h 91"/>
                  <a:gd name="T2" fmla="*/ 410 w 771"/>
                  <a:gd name="T3" fmla="*/ 110 h 91"/>
                  <a:gd name="T4" fmla="*/ 821 w 771"/>
                  <a:gd name="T5" fmla="*/ 56 h 91"/>
                  <a:gd name="T6" fmla="*/ 997 w 771"/>
                  <a:gd name="T7" fmla="*/ 0 h 9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1" h="91">
                    <a:moveTo>
                      <a:pt x="0" y="46"/>
                    </a:moveTo>
                    <a:cubicBezTo>
                      <a:pt x="105" y="68"/>
                      <a:pt x="211" y="91"/>
                      <a:pt x="317" y="91"/>
                    </a:cubicBezTo>
                    <a:cubicBezTo>
                      <a:pt x="423" y="91"/>
                      <a:pt x="559" y="61"/>
                      <a:pt x="635" y="46"/>
                    </a:cubicBezTo>
                    <a:cubicBezTo>
                      <a:pt x="711" y="31"/>
                      <a:pt x="741" y="15"/>
                      <a:pt x="771" y="0"/>
                    </a:cubicBezTo>
                  </a:path>
                </a:pathLst>
              </a:custGeom>
              <a:noFill/>
              <a:ln w="1905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4" name="Text Box 34">
                <a:extLst>
                  <a:ext uri="{FF2B5EF4-FFF2-40B4-BE49-F238E27FC236}">
                    <a16:creationId xmlns:a16="http://schemas.microsoft.com/office/drawing/2014/main" id="{658B0419-B28B-40AF-8080-0EFCC2EB06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169070">
                <a:off x="3855" y="1305"/>
                <a:ext cx="1083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ja-JP" sz="1050">
                    <a:ea typeface="MS PGothic" panose="020B0600070205080204" pitchFamily="34" charset="-128"/>
                  </a:rPr>
                  <a:t>ACCEPT </a:t>
                </a:r>
                <a:r>
                  <a:rPr lang="de-CH" altLang="ja-JP" sz="1050">
                    <a:ea typeface="MS PGothic" panose="020B0600070205080204" pitchFamily="34" charset="-128"/>
                  </a:rPr>
                  <a:t>(</a:t>
                </a:r>
                <a:r>
                  <a:rPr lang="en-GB" altLang="ja-JP" sz="1050">
                    <a:ea typeface="MS PGothic" panose="020B0600070205080204" pitchFamily="34" charset="-128"/>
                  </a:rPr>
                  <a:t>RESIDUAL RISK)</a:t>
                </a:r>
              </a:p>
            </p:txBody>
          </p:sp>
          <p:sp>
            <p:nvSpPr>
              <p:cNvPr id="35" name="Text Box 35">
                <a:extLst>
                  <a:ext uri="{FF2B5EF4-FFF2-40B4-BE49-F238E27FC236}">
                    <a16:creationId xmlns:a16="http://schemas.microsoft.com/office/drawing/2014/main" id="{29459A9E-F48A-4C4B-B421-013DB8C7C0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773647">
                <a:off x="1881" y="1385"/>
                <a:ext cx="1060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GB" altLang="ja-JP" sz="1050">
                    <a:solidFill>
                      <a:schemeClr val="bg2"/>
                    </a:solidFill>
                    <a:ea typeface="MS PGothic" panose="020B0600070205080204" pitchFamily="34" charset="-128"/>
                  </a:rPr>
                  <a:t>INTERDISCIPLINARY </a:t>
                </a:r>
              </a:p>
              <a:p>
                <a:pPr algn="ctr" eaLnBrk="1" hangingPunct="1"/>
                <a:r>
                  <a:rPr lang="en-GB" altLang="ja-JP" sz="1050">
                    <a:solidFill>
                      <a:schemeClr val="bg2"/>
                    </a:solidFill>
                    <a:ea typeface="MS PGothic" panose="020B0600070205080204" pitchFamily="34" charset="-128"/>
                  </a:rPr>
                  <a:t>TEAMS</a:t>
                </a:r>
              </a:p>
            </p:txBody>
          </p:sp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75E4F5B7-38CE-48D4-BB06-C4DFAAF11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" y="1525"/>
                <a:ext cx="370" cy="188"/>
              </a:xfrm>
              <a:custGeom>
                <a:avLst/>
                <a:gdLst>
                  <a:gd name="T0" fmla="*/ 370 w 272"/>
                  <a:gd name="T1" fmla="*/ 27 h 106"/>
                  <a:gd name="T2" fmla="*/ 185 w 272"/>
                  <a:gd name="T3" fmla="*/ 27 h 106"/>
                  <a:gd name="T4" fmla="*/ 0 w 272"/>
                  <a:gd name="T5" fmla="*/ 188 h 1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106">
                    <a:moveTo>
                      <a:pt x="272" y="15"/>
                    </a:moveTo>
                    <a:cubicBezTo>
                      <a:pt x="226" y="7"/>
                      <a:pt x="181" y="0"/>
                      <a:pt x="136" y="15"/>
                    </a:cubicBezTo>
                    <a:cubicBezTo>
                      <a:pt x="91" y="30"/>
                      <a:pt x="45" y="68"/>
                      <a:pt x="0" y="106"/>
                    </a:cubicBezTo>
                  </a:path>
                </a:pathLst>
              </a:custGeom>
              <a:noFill/>
              <a:ln w="127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7" name="Text Box 37">
                <a:extLst>
                  <a:ext uri="{FF2B5EF4-FFF2-40B4-BE49-F238E27FC236}">
                    <a16:creationId xmlns:a16="http://schemas.microsoft.com/office/drawing/2014/main" id="{D9F4795B-85D3-4691-A869-A0E0C1DB9C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686948">
                <a:off x="949" y="1533"/>
                <a:ext cx="389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ja-JP" sz="1000">
                    <a:ea typeface="MS PGothic" panose="020B0600070205080204" pitchFamily="34" charset="-128"/>
                  </a:rPr>
                  <a:t>WHAT</a:t>
                </a:r>
                <a:r>
                  <a:rPr lang="de-CH" altLang="ja-JP" sz="1000">
                    <a:ea typeface="MS PGothic" panose="020B0600070205080204" pitchFamily="34" charset="-128"/>
                  </a:rPr>
                  <a:t>`?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DEAE6BA6-922E-46C5-98C0-8E88B2054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" y="1273"/>
                <a:ext cx="476" cy="395"/>
              </a:xfrm>
              <a:custGeom>
                <a:avLst/>
                <a:gdLst>
                  <a:gd name="T0" fmla="*/ 476 w 409"/>
                  <a:gd name="T1" fmla="*/ 0 h 317"/>
                  <a:gd name="T2" fmla="*/ 422 w 409"/>
                  <a:gd name="T3" fmla="*/ 112 h 317"/>
                  <a:gd name="T4" fmla="*/ 318 w 409"/>
                  <a:gd name="T5" fmla="*/ 169 h 317"/>
                  <a:gd name="T6" fmla="*/ 0 w 409"/>
                  <a:gd name="T7" fmla="*/ 395 h 3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9" h="317">
                    <a:moveTo>
                      <a:pt x="409" y="0"/>
                    </a:moveTo>
                    <a:cubicBezTo>
                      <a:pt x="397" y="33"/>
                      <a:pt x="386" y="67"/>
                      <a:pt x="363" y="90"/>
                    </a:cubicBezTo>
                    <a:cubicBezTo>
                      <a:pt x="340" y="113"/>
                      <a:pt x="333" y="98"/>
                      <a:pt x="273" y="136"/>
                    </a:cubicBezTo>
                    <a:cubicBezTo>
                      <a:pt x="213" y="174"/>
                      <a:pt x="106" y="245"/>
                      <a:pt x="0" y="317"/>
                    </a:cubicBezTo>
                  </a:path>
                </a:pathLst>
              </a:custGeom>
              <a:noFill/>
              <a:ln w="127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9" name="Text Box 39">
                <a:extLst>
                  <a:ext uri="{FF2B5EF4-FFF2-40B4-BE49-F238E27FC236}">
                    <a16:creationId xmlns:a16="http://schemas.microsoft.com/office/drawing/2014/main" id="{1006F1ED-2C69-44A4-AF01-1F1F1C80BE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647896">
                <a:off x="615" y="1423"/>
                <a:ext cx="587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PROBABILITY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E1C1A690-BD23-415A-B44E-35BEED86B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" y="1255"/>
                <a:ext cx="528" cy="188"/>
              </a:xfrm>
              <a:custGeom>
                <a:avLst/>
                <a:gdLst>
                  <a:gd name="T0" fmla="*/ 528 w 499"/>
                  <a:gd name="T1" fmla="*/ 14 h 196"/>
                  <a:gd name="T2" fmla="*/ 384 w 499"/>
                  <a:gd name="T3" fmla="*/ 14 h 196"/>
                  <a:gd name="T4" fmla="*/ 144 w 499"/>
                  <a:gd name="T5" fmla="*/ 101 h 196"/>
                  <a:gd name="T6" fmla="*/ 0 w 499"/>
                  <a:gd name="T7" fmla="*/ 188 h 1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9" h="196">
                    <a:moveTo>
                      <a:pt x="499" y="15"/>
                    </a:moveTo>
                    <a:cubicBezTo>
                      <a:pt x="461" y="7"/>
                      <a:pt x="423" y="0"/>
                      <a:pt x="363" y="15"/>
                    </a:cubicBezTo>
                    <a:cubicBezTo>
                      <a:pt x="303" y="30"/>
                      <a:pt x="196" y="75"/>
                      <a:pt x="136" y="105"/>
                    </a:cubicBezTo>
                    <a:cubicBezTo>
                      <a:pt x="76" y="135"/>
                      <a:pt x="38" y="165"/>
                      <a:pt x="0" y="196"/>
                    </a:cubicBezTo>
                  </a:path>
                </a:pathLst>
              </a:custGeom>
              <a:noFill/>
              <a:ln w="127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1" name="Text Box 41">
                <a:extLst>
                  <a:ext uri="{FF2B5EF4-FFF2-40B4-BE49-F238E27FC236}">
                    <a16:creationId xmlns:a16="http://schemas.microsoft.com/office/drawing/2014/main" id="{7CE9C74B-F3EA-4D6E-BBC6-93046719BA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390474">
                <a:off x="570" y="1236"/>
                <a:ext cx="469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SEVERITY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42" name="Freeform 42">
                <a:extLst>
                  <a:ext uri="{FF2B5EF4-FFF2-40B4-BE49-F238E27FC236}">
                    <a16:creationId xmlns:a16="http://schemas.microsoft.com/office/drawing/2014/main" id="{766F3229-AF75-4A73-85E0-05F529BF3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" y="1071"/>
                <a:ext cx="454" cy="91"/>
              </a:xfrm>
              <a:custGeom>
                <a:avLst/>
                <a:gdLst>
                  <a:gd name="T0" fmla="*/ 454 w 453"/>
                  <a:gd name="T1" fmla="*/ 46 h 91"/>
                  <a:gd name="T2" fmla="*/ 318 w 453"/>
                  <a:gd name="T3" fmla="*/ 0 h 91"/>
                  <a:gd name="T4" fmla="*/ 91 w 453"/>
                  <a:gd name="T5" fmla="*/ 46 h 91"/>
                  <a:gd name="T6" fmla="*/ 0 w 453"/>
                  <a:gd name="T7" fmla="*/ 91 h 9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3" h="91">
                    <a:moveTo>
                      <a:pt x="453" y="46"/>
                    </a:moveTo>
                    <a:cubicBezTo>
                      <a:pt x="415" y="23"/>
                      <a:pt x="377" y="0"/>
                      <a:pt x="317" y="0"/>
                    </a:cubicBezTo>
                    <a:cubicBezTo>
                      <a:pt x="257" y="0"/>
                      <a:pt x="144" y="31"/>
                      <a:pt x="91" y="46"/>
                    </a:cubicBezTo>
                    <a:cubicBezTo>
                      <a:pt x="38" y="61"/>
                      <a:pt x="19" y="76"/>
                      <a:pt x="0" y="91"/>
                    </a:cubicBezTo>
                  </a:path>
                </a:pathLst>
              </a:custGeom>
              <a:noFill/>
              <a:ln w="127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3" name="Text Box 43">
                <a:extLst>
                  <a:ext uri="{FF2B5EF4-FFF2-40B4-BE49-F238E27FC236}">
                    <a16:creationId xmlns:a16="http://schemas.microsoft.com/office/drawing/2014/main" id="{20518C19-EECA-47FD-BA9C-4800950294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265685">
                <a:off x="443" y="983"/>
                <a:ext cx="450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CRITERIA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44" name="Freeform 44">
                <a:extLst>
                  <a:ext uri="{FF2B5EF4-FFF2-40B4-BE49-F238E27FC236}">
                    <a16:creationId xmlns:a16="http://schemas.microsoft.com/office/drawing/2014/main" id="{9C514B65-C686-4591-9E97-B3925D2EF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4" y="822"/>
                <a:ext cx="687" cy="282"/>
              </a:xfrm>
              <a:custGeom>
                <a:avLst/>
                <a:gdLst>
                  <a:gd name="T0" fmla="*/ 0 w 590"/>
                  <a:gd name="T1" fmla="*/ 282 h 227"/>
                  <a:gd name="T2" fmla="*/ 318 w 590"/>
                  <a:gd name="T3" fmla="*/ 225 h 227"/>
                  <a:gd name="T4" fmla="*/ 687 w 590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0" h="227">
                    <a:moveTo>
                      <a:pt x="0" y="227"/>
                    </a:moveTo>
                    <a:cubicBezTo>
                      <a:pt x="87" y="223"/>
                      <a:pt x="175" y="219"/>
                      <a:pt x="273" y="181"/>
                    </a:cubicBezTo>
                    <a:cubicBezTo>
                      <a:pt x="371" y="143"/>
                      <a:pt x="480" y="71"/>
                      <a:pt x="590" y="0"/>
                    </a:cubicBezTo>
                  </a:path>
                </a:pathLst>
              </a:custGeom>
              <a:noFill/>
              <a:ln w="1905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5" name="Freeform 45">
                <a:extLst>
                  <a:ext uri="{FF2B5EF4-FFF2-40B4-BE49-F238E27FC236}">
                    <a16:creationId xmlns:a16="http://schemas.microsoft.com/office/drawing/2014/main" id="{43871EFA-F910-49A4-9F2B-CECDD82B8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" y="1797"/>
                <a:ext cx="99" cy="363"/>
              </a:xfrm>
              <a:custGeom>
                <a:avLst/>
                <a:gdLst>
                  <a:gd name="T0" fmla="*/ 8 w 99"/>
                  <a:gd name="T1" fmla="*/ 0 h 363"/>
                  <a:gd name="T2" fmla="*/ 8 w 99"/>
                  <a:gd name="T3" fmla="*/ 227 h 363"/>
                  <a:gd name="T4" fmla="*/ 54 w 99"/>
                  <a:gd name="T5" fmla="*/ 318 h 363"/>
                  <a:gd name="T6" fmla="*/ 99 w 99"/>
                  <a:gd name="T7" fmla="*/ 363 h 3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9" h="363">
                    <a:moveTo>
                      <a:pt x="8" y="0"/>
                    </a:moveTo>
                    <a:cubicBezTo>
                      <a:pt x="4" y="87"/>
                      <a:pt x="0" y="174"/>
                      <a:pt x="8" y="227"/>
                    </a:cubicBezTo>
                    <a:cubicBezTo>
                      <a:pt x="16" y="280"/>
                      <a:pt x="39" y="295"/>
                      <a:pt x="54" y="318"/>
                    </a:cubicBezTo>
                    <a:cubicBezTo>
                      <a:pt x="69" y="341"/>
                      <a:pt x="84" y="352"/>
                      <a:pt x="99" y="363"/>
                    </a:cubicBezTo>
                  </a:path>
                </a:pathLst>
              </a:cu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C650D750-2193-4AF4-A6F5-D5E6E1B9F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" y="1979"/>
                <a:ext cx="181" cy="181"/>
              </a:xfrm>
              <a:custGeom>
                <a:avLst/>
                <a:gdLst>
                  <a:gd name="T0" fmla="*/ 0 w 181"/>
                  <a:gd name="T1" fmla="*/ 181 h 181"/>
                  <a:gd name="T2" fmla="*/ 181 w 181"/>
                  <a:gd name="T3" fmla="*/ 181 h 181"/>
                  <a:gd name="T4" fmla="*/ 90 w 181"/>
                  <a:gd name="T5" fmla="*/ 90 h 181"/>
                  <a:gd name="T6" fmla="*/ 90 w 181"/>
                  <a:gd name="T7" fmla="*/ 0 h 181"/>
                  <a:gd name="T8" fmla="*/ 45 w 181"/>
                  <a:gd name="T9" fmla="*/ 136 h 181"/>
                  <a:gd name="T10" fmla="*/ 0 w 181"/>
                  <a:gd name="T11" fmla="*/ 181 h 1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181">
                    <a:moveTo>
                      <a:pt x="0" y="181"/>
                    </a:moveTo>
                    <a:lnTo>
                      <a:pt x="181" y="181"/>
                    </a:lnTo>
                    <a:lnTo>
                      <a:pt x="90" y="90"/>
                    </a:lnTo>
                    <a:lnTo>
                      <a:pt x="90" y="0"/>
                    </a:lnTo>
                    <a:lnTo>
                      <a:pt x="45" y="136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47" name="Group 47">
              <a:extLst>
                <a:ext uri="{FF2B5EF4-FFF2-40B4-BE49-F238E27FC236}">
                  <a16:creationId xmlns:a16="http://schemas.microsoft.com/office/drawing/2014/main" id="{F4F0F841-8924-4712-B988-5BB0426D00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3660" y="2266540"/>
              <a:ext cx="3600450" cy="1758950"/>
              <a:chOff x="22" y="1706"/>
              <a:chExt cx="2268" cy="1108"/>
            </a:xfrm>
          </p:grpSpPr>
          <p:sp>
            <p:nvSpPr>
              <p:cNvPr id="48" name="Text Box 48">
                <a:extLst>
                  <a:ext uri="{FF2B5EF4-FFF2-40B4-BE49-F238E27FC236}">
                    <a16:creationId xmlns:a16="http://schemas.microsoft.com/office/drawing/2014/main" id="{A5FA8664-C3D4-4051-AC04-59FC3654B8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" y="2024"/>
                <a:ext cx="1482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Failure Mode, Effects &amp; Criticality Analysis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49" name="Freeform 49">
                <a:extLst>
                  <a:ext uri="{FF2B5EF4-FFF2-40B4-BE49-F238E27FC236}">
                    <a16:creationId xmlns:a16="http://schemas.microsoft.com/office/drawing/2014/main" id="{D6E06429-BA3C-47F0-A689-72ED15715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2514"/>
                <a:ext cx="362" cy="54"/>
              </a:xfrm>
              <a:custGeom>
                <a:avLst/>
                <a:gdLst>
                  <a:gd name="T0" fmla="*/ 362 w 453"/>
                  <a:gd name="T1" fmla="*/ 54 h 52"/>
                  <a:gd name="T2" fmla="*/ 217 w 453"/>
                  <a:gd name="T3" fmla="*/ 7 h 52"/>
                  <a:gd name="T4" fmla="*/ 0 w 453"/>
                  <a:gd name="T5" fmla="*/ 7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3" h="52">
                    <a:moveTo>
                      <a:pt x="453" y="52"/>
                    </a:moveTo>
                    <a:cubicBezTo>
                      <a:pt x="400" y="33"/>
                      <a:pt x="347" y="14"/>
                      <a:pt x="272" y="7"/>
                    </a:cubicBezTo>
                    <a:cubicBezTo>
                      <a:pt x="197" y="0"/>
                      <a:pt x="98" y="3"/>
                      <a:pt x="0" y="7"/>
                    </a:cubicBezTo>
                  </a:path>
                </a:pathLst>
              </a:custGeom>
              <a:noFill/>
              <a:ln w="38100">
                <a:solidFill>
                  <a:srgbClr val="99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50" name="Text Box 50">
                <a:extLst>
                  <a:ext uri="{FF2B5EF4-FFF2-40B4-BE49-F238E27FC236}">
                    <a16:creationId xmlns:a16="http://schemas.microsoft.com/office/drawing/2014/main" id="{C9782CEB-EE36-4A9F-AEB9-14C07B01AB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2" y="2341"/>
                <a:ext cx="385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100" b="1">
                    <a:ea typeface="MS PGothic" panose="020B0600070205080204" pitchFamily="34" charset="-128"/>
                  </a:rPr>
                  <a:t>TOOLS</a:t>
                </a:r>
                <a:endParaRPr lang="en-GB" altLang="ja-JP" sz="1100" b="1">
                  <a:ea typeface="MS PGothic" panose="020B0600070205080204" pitchFamily="34" charset="-128"/>
                </a:endParaRPr>
              </a:p>
            </p:txBody>
          </p:sp>
          <p:sp>
            <p:nvSpPr>
              <p:cNvPr id="51" name="Freeform 51">
                <a:extLst>
                  <a:ext uri="{FF2B5EF4-FFF2-40B4-BE49-F238E27FC236}">
                    <a16:creationId xmlns:a16="http://schemas.microsoft.com/office/drawing/2014/main" id="{CBD4DE11-515E-4C78-8984-7AFDEEB2C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2063"/>
                <a:ext cx="166" cy="451"/>
              </a:xfrm>
              <a:custGeom>
                <a:avLst/>
                <a:gdLst>
                  <a:gd name="T0" fmla="*/ 158 w 143"/>
                  <a:gd name="T1" fmla="*/ 451 h 363"/>
                  <a:gd name="T2" fmla="*/ 158 w 143"/>
                  <a:gd name="T3" fmla="*/ 338 h 363"/>
                  <a:gd name="T4" fmla="*/ 106 w 143"/>
                  <a:gd name="T5" fmla="*/ 169 h 363"/>
                  <a:gd name="T6" fmla="*/ 0 w 143"/>
                  <a:gd name="T7" fmla="*/ 0 h 3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3" h="363">
                    <a:moveTo>
                      <a:pt x="136" y="363"/>
                    </a:moveTo>
                    <a:cubicBezTo>
                      <a:pt x="139" y="336"/>
                      <a:pt x="143" y="310"/>
                      <a:pt x="136" y="272"/>
                    </a:cubicBezTo>
                    <a:cubicBezTo>
                      <a:pt x="129" y="234"/>
                      <a:pt x="114" y="181"/>
                      <a:pt x="91" y="136"/>
                    </a:cubicBezTo>
                    <a:cubicBezTo>
                      <a:pt x="68" y="91"/>
                      <a:pt x="34" y="45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52" name="Freeform 52">
                <a:extLst>
                  <a:ext uri="{FF2B5EF4-FFF2-40B4-BE49-F238E27FC236}">
                    <a16:creationId xmlns:a16="http://schemas.microsoft.com/office/drawing/2014/main" id="{B96C8B32-AED5-4A69-AA67-E247316CF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2514"/>
                <a:ext cx="633" cy="300"/>
              </a:xfrm>
              <a:custGeom>
                <a:avLst/>
                <a:gdLst>
                  <a:gd name="T0" fmla="*/ 633 w 544"/>
                  <a:gd name="T1" fmla="*/ 0 h 241"/>
                  <a:gd name="T2" fmla="*/ 528 w 544"/>
                  <a:gd name="T3" fmla="*/ 169 h 241"/>
                  <a:gd name="T4" fmla="*/ 211 w 544"/>
                  <a:gd name="T5" fmla="*/ 281 h 241"/>
                  <a:gd name="T6" fmla="*/ 0 w 544"/>
                  <a:gd name="T7" fmla="*/ 281 h 2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4" h="241">
                    <a:moveTo>
                      <a:pt x="544" y="0"/>
                    </a:moveTo>
                    <a:cubicBezTo>
                      <a:pt x="529" y="49"/>
                      <a:pt x="514" y="98"/>
                      <a:pt x="454" y="136"/>
                    </a:cubicBezTo>
                    <a:cubicBezTo>
                      <a:pt x="394" y="174"/>
                      <a:pt x="256" y="211"/>
                      <a:pt x="181" y="226"/>
                    </a:cubicBezTo>
                    <a:cubicBezTo>
                      <a:pt x="106" y="241"/>
                      <a:pt x="53" y="233"/>
                      <a:pt x="0" y="226"/>
                    </a:cubicBezTo>
                  </a:path>
                </a:pathLst>
              </a:cu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53" name="Text Box 53">
                <a:extLst>
                  <a:ext uri="{FF2B5EF4-FFF2-40B4-BE49-F238E27FC236}">
                    <a16:creationId xmlns:a16="http://schemas.microsoft.com/office/drawing/2014/main" id="{E2945EE6-1CDA-44A4-9163-100B9C0B41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148598">
                <a:off x="1254" y="2634"/>
                <a:ext cx="487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INFORMAL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54" name="Freeform 54">
                <a:extLst>
                  <a:ext uri="{FF2B5EF4-FFF2-40B4-BE49-F238E27FC236}">
                    <a16:creationId xmlns:a16="http://schemas.microsoft.com/office/drawing/2014/main" id="{B468964B-DE78-44D8-A4B7-6CCEA3C4A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" y="2514"/>
                <a:ext cx="581" cy="112"/>
              </a:xfrm>
              <a:custGeom>
                <a:avLst/>
                <a:gdLst>
                  <a:gd name="T0" fmla="*/ 581 w 635"/>
                  <a:gd name="T1" fmla="*/ 0 h 136"/>
                  <a:gd name="T2" fmla="*/ 291 w 635"/>
                  <a:gd name="T3" fmla="*/ 74 h 136"/>
                  <a:gd name="T4" fmla="*/ 0 w 635"/>
                  <a:gd name="T5" fmla="*/ 112 h 1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35" h="136">
                    <a:moveTo>
                      <a:pt x="635" y="0"/>
                    </a:moveTo>
                    <a:cubicBezTo>
                      <a:pt x="529" y="33"/>
                      <a:pt x="424" y="67"/>
                      <a:pt x="318" y="90"/>
                    </a:cubicBezTo>
                    <a:cubicBezTo>
                      <a:pt x="212" y="113"/>
                      <a:pt x="106" y="124"/>
                      <a:pt x="0" y="136"/>
                    </a:cubicBezTo>
                  </a:path>
                </a:pathLst>
              </a:cu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55" name="Text Box 55">
                <a:extLst>
                  <a:ext uri="{FF2B5EF4-FFF2-40B4-BE49-F238E27FC236}">
                    <a16:creationId xmlns:a16="http://schemas.microsoft.com/office/drawing/2014/main" id="{F9BB56D4-01D0-4ED6-B937-9C52084907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098047">
                <a:off x="1414" y="2457"/>
                <a:ext cx="364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HACCP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56" name="Freeform 56">
                <a:extLst>
                  <a:ext uri="{FF2B5EF4-FFF2-40B4-BE49-F238E27FC236}">
                    <a16:creationId xmlns:a16="http://schemas.microsoft.com/office/drawing/2014/main" id="{8FDC25D2-B7AB-4365-AEB8-1386C00BF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" y="2447"/>
                <a:ext cx="581" cy="67"/>
              </a:xfrm>
              <a:custGeom>
                <a:avLst/>
                <a:gdLst>
                  <a:gd name="T0" fmla="*/ 581 w 499"/>
                  <a:gd name="T1" fmla="*/ 67 h 54"/>
                  <a:gd name="T2" fmla="*/ 529 w 499"/>
                  <a:gd name="T3" fmla="*/ 10 h 54"/>
                  <a:gd name="T4" fmla="*/ 317 w 499"/>
                  <a:gd name="T5" fmla="*/ 10 h 54"/>
                  <a:gd name="T6" fmla="*/ 0 w 499"/>
                  <a:gd name="T7" fmla="*/ 67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9" h="54">
                    <a:moveTo>
                      <a:pt x="499" y="54"/>
                    </a:moveTo>
                    <a:cubicBezTo>
                      <a:pt x="495" y="35"/>
                      <a:pt x="492" y="16"/>
                      <a:pt x="454" y="8"/>
                    </a:cubicBezTo>
                    <a:cubicBezTo>
                      <a:pt x="416" y="0"/>
                      <a:pt x="348" y="0"/>
                      <a:pt x="272" y="8"/>
                    </a:cubicBezTo>
                    <a:cubicBezTo>
                      <a:pt x="196" y="16"/>
                      <a:pt x="98" y="35"/>
                      <a:pt x="0" y="54"/>
                    </a:cubicBezTo>
                  </a:path>
                </a:pathLst>
              </a:cu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57" name="Text Box 57">
                <a:extLst>
                  <a:ext uri="{FF2B5EF4-FFF2-40B4-BE49-F238E27FC236}">
                    <a16:creationId xmlns:a16="http://schemas.microsoft.com/office/drawing/2014/main" id="{411EDDCF-B520-4DD4-BA0D-057E89AE26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247961">
                <a:off x="1322" y="2348"/>
                <a:ext cx="359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HAZOP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58" name="Freeform 58">
                <a:extLst>
                  <a:ext uri="{FF2B5EF4-FFF2-40B4-BE49-F238E27FC236}">
                    <a16:creationId xmlns:a16="http://schemas.microsoft.com/office/drawing/2014/main" id="{33CAF407-F693-4FF9-8263-7A3B35E33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2337"/>
                <a:ext cx="527" cy="64"/>
              </a:xfrm>
              <a:custGeom>
                <a:avLst/>
                <a:gdLst>
                  <a:gd name="T0" fmla="*/ 527 w 453"/>
                  <a:gd name="T1" fmla="*/ 64 h 52"/>
                  <a:gd name="T2" fmla="*/ 369 w 453"/>
                  <a:gd name="T3" fmla="*/ 9 h 52"/>
                  <a:gd name="T4" fmla="*/ 0 w 453"/>
                  <a:gd name="T5" fmla="*/ 9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3" h="52">
                    <a:moveTo>
                      <a:pt x="453" y="52"/>
                    </a:moveTo>
                    <a:cubicBezTo>
                      <a:pt x="422" y="33"/>
                      <a:pt x="392" y="14"/>
                      <a:pt x="317" y="7"/>
                    </a:cubicBezTo>
                    <a:cubicBezTo>
                      <a:pt x="242" y="0"/>
                      <a:pt x="121" y="3"/>
                      <a:pt x="0" y="7"/>
                    </a:cubicBezTo>
                  </a:path>
                </a:pathLst>
              </a:cu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59" name="Text Box 59">
                <a:extLst>
                  <a:ext uri="{FF2B5EF4-FFF2-40B4-BE49-F238E27FC236}">
                    <a16:creationId xmlns:a16="http://schemas.microsoft.com/office/drawing/2014/main" id="{3B65E9D9-D514-42B6-93D0-401BDCBDD5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1" y="2175"/>
                <a:ext cx="311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FMEA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60" name="Freeform 60">
                <a:extLst>
                  <a:ext uri="{FF2B5EF4-FFF2-40B4-BE49-F238E27FC236}">
                    <a16:creationId xmlns:a16="http://schemas.microsoft.com/office/drawing/2014/main" id="{8F821A2A-6AF5-4799-AE88-1450A4E6D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" y="2165"/>
                <a:ext cx="529" cy="67"/>
              </a:xfrm>
              <a:custGeom>
                <a:avLst/>
                <a:gdLst>
                  <a:gd name="T0" fmla="*/ 529 w 454"/>
                  <a:gd name="T1" fmla="*/ 67 h 54"/>
                  <a:gd name="T2" fmla="*/ 265 w 454"/>
                  <a:gd name="T3" fmla="*/ 10 h 54"/>
                  <a:gd name="T4" fmla="*/ 0 w 454"/>
                  <a:gd name="T5" fmla="*/ 10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4" h="54">
                    <a:moveTo>
                      <a:pt x="454" y="54"/>
                    </a:moveTo>
                    <a:cubicBezTo>
                      <a:pt x="378" y="35"/>
                      <a:pt x="303" y="16"/>
                      <a:pt x="227" y="8"/>
                    </a:cubicBezTo>
                    <a:cubicBezTo>
                      <a:pt x="151" y="0"/>
                      <a:pt x="75" y="4"/>
                      <a:pt x="0" y="8"/>
                    </a:cubicBezTo>
                  </a:path>
                </a:pathLst>
              </a:cu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" name="Text Box 61">
                <a:extLst>
                  <a:ext uri="{FF2B5EF4-FFF2-40B4-BE49-F238E27FC236}">
                    <a16:creationId xmlns:a16="http://schemas.microsoft.com/office/drawing/2014/main" id="{D639E35E-F3F8-402B-AC47-E0BA5B355E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7" y="2006"/>
                <a:ext cx="364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FMECA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62" name="Freeform 62">
                <a:extLst>
                  <a:ext uri="{FF2B5EF4-FFF2-40B4-BE49-F238E27FC236}">
                    <a16:creationId xmlns:a16="http://schemas.microsoft.com/office/drawing/2014/main" id="{7BD3BA9B-F7BA-42D1-ABC9-C60F3C8A1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" y="1996"/>
                <a:ext cx="423" cy="67"/>
              </a:xfrm>
              <a:custGeom>
                <a:avLst/>
                <a:gdLst>
                  <a:gd name="T0" fmla="*/ 423 w 363"/>
                  <a:gd name="T1" fmla="*/ 67 h 54"/>
                  <a:gd name="T2" fmla="*/ 265 w 363"/>
                  <a:gd name="T3" fmla="*/ 10 h 54"/>
                  <a:gd name="T4" fmla="*/ 0 w 363"/>
                  <a:gd name="T5" fmla="*/ 10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3" h="54">
                    <a:moveTo>
                      <a:pt x="363" y="54"/>
                    </a:moveTo>
                    <a:cubicBezTo>
                      <a:pt x="325" y="35"/>
                      <a:pt x="287" y="16"/>
                      <a:pt x="227" y="8"/>
                    </a:cubicBezTo>
                    <a:cubicBezTo>
                      <a:pt x="167" y="0"/>
                      <a:pt x="83" y="4"/>
                      <a:pt x="0" y="8"/>
                    </a:cubicBezTo>
                  </a:path>
                </a:pathLst>
              </a:cu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3" name="Freeform 63">
                <a:extLst>
                  <a:ext uri="{FF2B5EF4-FFF2-40B4-BE49-F238E27FC236}">
                    <a16:creationId xmlns:a16="http://schemas.microsoft.com/office/drawing/2014/main" id="{A85FA186-C9DB-4DC7-8999-3DD62A540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" y="1827"/>
                <a:ext cx="423" cy="236"/>
              </a:xfrm>
              <a:custGeom>
                <a:avLst/>
                <a:gdLst>
                  <a:gd name="T0" fmla="*/ 423 w 363"/>
                  <a:gd name="T1" fmla="*/ 236 h 190"/>
                  <a:gd name="T2" fmla="*/ 317 w 363"/>
                  <a:gd name="T3" fmla="*/ 67 h 190"/>
                  <a:gd name="T4" fmla="*/ 106 w 363"/>
                  <a:gd name="T5" fmla="*/ 10 h 190"/>
                  <a:gd name="T6" fmla="*/ 0 w 363"/>
                  <a:gd name="T7" fmla="*/ 10 h 19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3" h="190">
                    <a:moveTo>
                      <a:pt x="363" y="190"/>
                    </a:moveTo>
                    <a:cubicBezTo>
                      <a:pt x="340" y="137"/>
                      <a:pt x="317" y="84"/>
                      <a:pt x="272" y="54"/>
                    </a:cubicBezTo>
                    <a:cubicBezTo>
                      <a:pt x="227" y="24"/>
                      <a:pt x="136" y="16"/>
                      <a:pt x="91" y="8"/>
                    </a:cubicBezTo>
                    <a:cubicBezTo>
                      <a:pt x="46" y="0"/>
                      <a:pt x="23" y="4"/>
                      <a:pt x="0" y="8"/>
                    </a:cubicBezTo>
                  </a:path>
                </a:pathLst>
              </a:cu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4" name="Text Box 64">
                <a:extLst>
                  <a:ext uri="{FF2B5EF4-FFF2-40B4-BE49-F238E27FC236}">
                    <a16:creationId xmlns:a16="http://schemas.microsoft.com/office/drawing/2014/main" id="{BCB4E5B8-022B-40FE-943D-F2E298C616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7" y="1837"/>
                <a:ext cx="245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FTA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65" name="Text Box 65">
                <a:extLst>
                  <a:ext uri="{FF2B5EF4-FFF2-40B4-BE49-F238E27FC236}">
                    <a16:creationId xmlns:a16="http://schemas.microsoft.com/office/drawing/2014/main" id="{47B4871E-49EB-4E82-A4BE-64397FF22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52321">
                <a:off x="1386" y="1725"/>
                <a:ext cx="257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PHA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66" name="Freeform 66">
                <a:extLst>
                  <a:ext uri="{FF2B5EF4-FFF2-40B4-BE49-F238E27FC236}">
                    <a16:creationId xmlns:a16="http://schemas.microsoft.com/office/drawing/2014/main" id="{AE23652F-EB9F-49D6-9C0F-5FB76CC3E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2514"/>
                <a:ext cx="105" cy="169"/>
              </a:xfrm>
              <a:custGeom>
                <a:avLst/>
                <a:gdLst>
                  <a:gd name="T0" fmla="*/ 105 w 90"/>
                  <a:gd name="T1" fmla="*/ 0 h 136"/>
                  <a:gd name="T2" fmla="*/ 53 w 90"/>
                  <a:gd name="T3" fmla="*/ 112 h 136"/>
                  <a:gd name="T4" fmla="*/ 0 w 90"/>
                  <a:gd name="T5" fmla="*/ 169 h 1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0" h="136">
                    <a:moveTo>
                      <a:pt x="90" y="0"/>
                    </a:moveTo>
                    <a:cubicBezTo>
                      <a:pt x="75" y="33"/>
                      <a:pt x="60" y="67"/>
                      <a:pt x="45" y="90"/>
                    </a:cubicBezTo>
                    <a:cubicBezTo>
                      <a:pt x="30" y="113"/>
                      <a:pt x="15" y="124"/>
                      <a:pt x="0" y="136"/>
                    </a:cubicBezTo>
                  </a:path>
                </a:pathLst>
              </a:cu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7" name="Text Box 67">
                <a:extLst>
                  <a:ext uri="{FF2B5EF4-FFF2-40B4-BE49-F238E27FC236}">
                    <a16:creationId xmlns:a16="http://schemas.microsoft.com/office/drawing/2014/main" id="{3F0884BD-0D67-4C35-B760-858C045099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" y="2523"/>
                <a:ext cx="1433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Hazard Analysis &amp; Critical Control Points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68" name="Text Box 68">
                <a:extLst>
                  <a:ext uri="{FF2B5EF4-FFF2-40B4-BE49-F238E27FC236}">
                    <a16:creationId xmlns:a16="http://schemas.microsoft.com/office/drawing/2014/main" id="{0F34BA57-DCDD-4312-8D0A-B40B120C55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" y="1706"/>
                <a:ext cx="102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Preliminary Hazard Analysis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69" name="Text Box 69">
                <a:extLst>
                  <a:ext uri="{FF2B5EF4-FFF2-40B4-BE49-F238E27FC236}">
                    <a16:creationId xmlns:a16="http://schemas.microsoft.com/office/drawing/2014/main" id="{41362F15-EA41-482F-874D-B8E04DD208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7" y="1842"/>
                <a:ext cx="734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Fault Tree Analysis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70" name="Text Box 70">
                <a:extLst>
                  <a:ext uri="{FF2B5EF4-FFF2-40B4-BE49-F238E27FC236}">
                    <a16:creationId xmlns:a16="http://schemas.microsoft.com/office/drawing/2014/main" id="{BD3B6CAD-DAAA-4AFB-9537-58AA398A19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" y="2205"/>
                <a:ext cx="103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Failure Mode Effect Analysis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71" name="Text Box 71">
                <a:extLst>
                  <a:ext uri="{FF2B5EF4-FFF2-40B4-BE49-F238E27FC236}">
                    <a16:creationId xmlns:a16="http://schemas.microsoft.com/office/drawing/2014/main" id="{452790FD-9080-426A-BD40-9ABCD8FC78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" y="2387"/>
                <a:ext cx="1045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Hazard Operatibility Analysis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72" name="Group 72">
              <a:extLst>
                <a:ext uri="{FF2B5EF4-FFF2-40B4-BE49-F238E27FC236}">
                  <a16:creationId xmlns:a16="http://schemas.microsoft.com/office/drawing/2014/main" id="{23427978-3F4B-4E42-BB2E-F25271A485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63798" y="2482440"/>
              <a:ext cx="3481388" cy="2305050"/>
              <a:chOff x="3115" y="1842"/>
              <a:chExt cx="2193" cy="1452"/>
            </a:xfrm>
          </p:grpSpPr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7F538BD1-326A-435B-B1C7-B942680BB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2457"/>
                <a:ext cx="633" cy="113"/>
              </a:xfrm>
              <a:custGeom>
                <a:avLst/>
                <a:gdLst>
                  <a:gd name="T0" fmla="*/ 0 w 498"/>
                  <a:gd name="T1" fmla="*/ 113 h 106"/>
                  <a:gd name="T2" fmla="*/ 230 w 498"/>
                  <a:gd name="T3" fmla="*/ 16 h 106"/>
                  <a:gd name="T4" fmla="*/ 633 w 498"/>
                  <a:gd name="T5" fmla="*/ 16 h 1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8" h="106">
                    <a:moveTo>
                      <a:pt x="0" y="106"/>
                    </a:moveTo>
                    <a:cubicBezTo>
                      <a:pt x="49" y="68"/>
                      <a:pt x="98" y="30"/>
                      <a:pt x="181" y="15"/>
                    </a:cubicBezTo>
                    <a:cubicBezTo>
                      <a:pt x="264" y="0"/>
                      <a:pt x="381" y="7"/>
                      <a:pt x="498" y="15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4" name="Freeform 74">
                <a:extLst>
                  <a:ext uri="{FF2B5EF4-FFF2-40B4-BE49-F238E27FC236}">
                    <a16:creationId xmlns:a16="http://schemas.microsoft.com/office/drawing/2014/main" id="{5825BC98-A0C3-4843-B6EE-989CEFBBE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9" y="2457"/>
                <a:ext cx="744" cy="474"/>
              </a:xfrm>
              <a:custGeom>
                <a:avLst/>
                <a:gdLst>
                  <a:gd name="T0" fmla="*/ 9 w 597"/>
                  <a:gd name="T1" fmla="*/ 0 h 363"/>
                  <a:gd name="T2" fmla="*/ 9 w 597"/>
                  <a:gd name="T3" fmla="*/ 178 h 363"/>
                  <a:gd name="T4" fmla="*/ 65 w 597"/>
                  <a:gd name="T5" fmla="*/ 296 h 363"/>
                  <a:gd name="T6" fmla="*/ 178 w 597"/>
                  <a:gd name="T7" fmla="*/ 355 h 363"/>
                  <a:gd name="T8" fmla="*/ 744 w 597"/>
                  <a:gd name="T9" fmla="*/ 474 h 3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7" h="363">
                    <a:moveTo>
                      <a:pt x="7" y="0"/>
                    </a:moveTo>
                    <a:cubicBezTo>
                      <a:pt x="3" y="49"/>
                      <a:pt x="0" y="98"/>
                      <a:pt x="7" y="136"/>
                    </a:cubicBezTo>
                    <a:cubicBezTo>
                      <a:pt x="14" y="174"/>
                      <a:pt x="29" y="204"/>
                      <a:pt x="52" y="227"/>
                    </a:cubicBezTo>
                    <a:cubicBezTo>
                      <a:pt x="75" y="250"/>
                      <a:pt x="52" y="249"/>
                      <a:pt x="143" y="272"/>
                    </a:cubicBezTo>
                    <a:cubicBezTo>
                      <a:pt x="234" y="295"/>
                      <a:pt x="415" y="329"/>
                      <a:pt x="597" y="363"/>
                    </a:cubicBezTo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5" name="Text Box 75">
                <a:extLst>
                  <a:ext uri="{FF2B5EF4-FFF2-40B4-BE49-F238E27FC236}">
                    <a16:creationId xmlns:a16="http://schemas.microsoft.com/office/drawing/2014/main" id="{2F4BE3A8-7F95-474D-ABA5-2DE9919818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635239">
                <a:off x="3767" y="2668"/>
                <a:ext cx="608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50">
                    <a:ea typeface="MS PGothic" panose="020B0600070205080204" pitchFamily="34" charset="-128"/>
                  </a:rPr>
                  <a:t>QUALITY Mgt.</a:t>
                </a:r>
                <a:endParaRPr lang="en-GB" altLang="ja-JP" sz="1050">
                  <a:ea typeface="MS PGothic" panose="020B0600070205080204" pitchFamily="34" charset="-128"/>
                </a:endParaRPr>
              </a:p>
            </p:txBody>
          </p:sp>
          <p:sp>
            <p:nvSpPr>
              <p:cNvPr id="76" name="Freeform 76">
                <a:extLst>
                  <a:ext uri="{FF2B5EF4-FFF2-40B4-BE49-F238E27FC236}">
                    <a16:creationId xmlns:a16="http://schemas.microsoft.com/office/drawing/2014/main" id="{41D54AF3-C921-4ED2-B020-34E0C956A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7" y="2457"/>
                <a:ext cx="687" cy="226"/>
              </a:xfrm>
              <a:custGeom>
                <a:avLst/>
                <a:gdLst>
                  <a:gd name="T0" fmla="*/ 0 w 544"/>
                  <a:gd name="T1" fmla="*/ 0 h 227"/>
                  <a:gd name="T2" fmla="*/ 57 w 544"/>
                  <a:gd name="T3" fmla="*/ 91 h 227"/>
                  <a:gd name="T4" fmla="*/ 172 w 544"/>
                  <a:gd name="T5" fmla="*/ 135 h 227"/>
                  <a:gd name="T6" fmla="*/ 400 w 544"/>
                  <a:gd name="T7" fmla="*/ 181 h 227"/>
                  <a:gd name="T8" fmla="*/ 687 w 544"/>
                  <a:gd name="T9" fmla="*/ 226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4" h="227">
                    <a:moveTo>
                      <a:pt x="0" y="0"/>
                    </a:moveTo>
                    <a:cubicBezTo>
                      <a:pt x="11" y="34"/>
                      <a:pt x="22" y="68"/>
                      <a:pt x="45" y="91"/>
                    </a:cubicBezTo>
                    <a:cubicBezTo>
                      <a:pt x="68" y="114"/>
                      <a:pt x="91" y="121"/>
                      <a:pt x="136" y="136"/>
                    </a:cubicBezTo>
                    <a:cubicBezTo>
                      <a:pt x="181" y="151"/>
                      <a:pt x="249" y="167"/>
                      <a:pt x="317" y="182"/>
                    </a:cubicBezTo>
                    <a:cubicBezTo>
                      <a:pt x="385" y="197"/>
                      <a:pt x="464" y="212"/>
                      <a:pt x="544" y="227"/>
                    </a:cubicBezTo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7" name="Text Box 77">
                <a:extLst>
                  <a:ext uri="{FF2B5EF4-FFF2-40B4-BE49-F238E27FC236}">
                    <a16:creationId xmlns:a16="http://schemas.microsoft.com/office/drawing/2014/main" id="{826E0504-40D5-48C5-A7E7-F31F73A6F9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783647">
                <a:off x="3757" y="2432"/>
                <a:ext cx="502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50">
                    <a:ea typeface="MS PGothic" panose="020B0600070205080204" pitchFamily="34" charset="-128"/>
                  </a:rPr>
                  <a:t>INDUSTRY</a:t>
                </a:r>
                <a:endParaRPr lang="en-GB" altLang="ja-JP" sz="1050">
                  <a:ea typeface="MS PGothic" panose="020B0600070205080204" pitchFamily="34" charset="-128"/>
                </a:endParaRPr>
              </a:p>
            </p:txBody>
          </p:sp>
          <p:sp>
            <p:nvSpPr>
              <p:cNvPr id="78" name="Freeform 78">
                <a:extLst>
                  <a:ext uri="{FF2B5EF4-FFF2-40B4-BE49-F238E27FC236}">
                    <a16:creationId xmlns:a16="http://schemas.microsoft.com/office/drawing/2014/main" id="{2D7E11A7-5E99-4D71-9169-01E42BA01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7" y="2232"/>
                <a:ext cx="633" cy="225"/>
              </a:xfrm>
              <a:custGeom>
                <a:avLst/>
                <a:gdLst>
                  <a:gd name="T0" fmla="*/ 0 w 544"/>
                  <a:gd name="T1" fmla="*/ 225 h 181"/>
                  <a:gd name="T2" fmla="*/ 52 w 544"/>
                  <a:gd name="T3" fmla="*/ 113 h 181"/>
                  <a:gd name="T4" fmla="*/ 211 w 544"/>
                  <a:gd name="T5" fmla="*/ 56 h 181"/>
                  <a:gd name="T6" fmla="*/ 633 w 544"/>
                  <a:gd name="T7" fmla="*/ 0 h 1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4" h="181">
                    <a:moveTo>
                      <a:pt x="0" y="181"/>
                    </a:moveTo>
                    <a:cubicBezTo>
                      <a:pt x="7" y="147"/>
                      <a:pt x="15" y="114"/>
                      <a:pt x="45" y="91"/>
                    </a:cubicBezTo>
                    <a:cubicBezTo>
                      <a:pt x="75" y="68"/>
                      <a:pt x="98" y="60"/>
                      <a:pt x="181" y="45"/>
                    </a:cubicBezTo>
                    <a:cubicBezTo>
                      <a:pt x="264" y="30"/>
                      <a:pt x="404" y="15"/>
                      <a:pt x="544" y="0"/>
                    </a:cubicBezTo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9" name="Text Box 79">
                <a:extLst>
                  <a:ext uri="{FF2B5EF4-FFF2-40B4-BE49-F238E27FC236}">
                    <a16:creationId xmlns:a16="http://schemas.microsoft.com/office/drawing/2014/main" id="{054E2D6E-7805-4F3D-8CEF-BBD0C625B8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977450">
                <a:off x="3684" y="2135"/>
                <a:ext cx="640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50">
                    <a:ea typeface="MS PGothic" panose="020B0600070205080204" pitchFamily="34" charset="-128"/>
                  </a:rPr>
                  <a:t>REGULATORY</a:t>
                </a:r>
                <a:endParaRPr lang="en-GB" altLang="ja-JP" sz="1050">
                  <a:ea typeface="MS PGothic" panose="020B0600070205080204" pitchFamily="34" charset="-128"/>
                </a:endParaRPr>
              </a:p>
            </p:txBody>
          </p:sp>
          <p:sp>
            <p:nvSpPr>
              <p:cNvPr id="80" name="Text Box 80">
                <a:extLst>
                  <a:ext uri="{FF2B5EF4-FFF2-40B4-BE49-F238E27FC236}">
                    <a16:creationId xmlns:a16="http://schemas.microsoft.com/office/drawing/2014/main" id="{B43785B7-B512-435C-B2EC-FE8DDDE2B8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76715">
                <a:off x="4404" y="3058"/>
                <a:ext cx="757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DOCUMENTATION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5C9EBA3A-5F56-483A-BF84-9D8EAC742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" y="2931"/>
                <a:ext cx="686" cy="170"/>
              </a:xfrm>
              <a:custGeom>
                <a:avLst/>
                <a:gdLst>
                  <a:gd name="T0" fmla="*/ 0 w 589"/>
                  <a:gd name="T1" fmla="*/ 0 h 136"/>
                  <a:gd name="T2" fmla="*/ 317 w 589"/>
                  <a:gd name="T3" fmla="*/ 114 h 136"/>
                  <a:gd name="T4" fmla="*/ 686 w 589"/>
                  <a:gd name="T5" fmla="*/ 170 h 1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9" h="136">
                    <a:moveTo>
                      <a:pt x="0" y="0"/>
                    </a:moveTo>
                    <a:cubicBezTo>
                      <a:pt x="87" y="34"/>
                      <a:pt x="174" y="68"/>
                      <a:pt x="272" y="91"/>
                    </a:cubicBezTo>
                    <a:cubicBezTo>
                      <a:pt x="370" y="114"/>
                      <a:pt x="479" y="125"/>
                      <a:pt x="589" y="136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2" name="Text Box 82">
                <a:extLst>
                  <a:ext uri="{FF2B5EF4-FFF2-40B4-BE49-F238E27FC236}">
                    <a16:creationId xmlns:a16="http://schemas.microsoft.com/office/drawing/2014/main" id="{80433E06-3D82-491E-9002-6F694F9DC0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61009">
                <a:off x="4659" y="2928"/>
                <a:ext cx="458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TRAINING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83" name="Freeform 83">
                <a:extLst>
                  <a:ext uri="{FF2B5EF4-FFF2-40B4-BE49-F238E27FC236}">
                    <a16:creationId xmlns:a16="http://schemas.microsoft.com/office/drawing/2014/main" id="{F4B97BB7-7873-4427-830D-EBB28DF62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" y="2920"/>
                <a:ext cx="584" cy="44"/>
              </a:xfrm>
              <a:custGeom>
                <a:avLst/>
                <a:gdLst>
                  <a:gd name="T0" fmla="*/ 0 w 544"/>
                  <a:gd name="T1" fmla="*/ 7 h 53"/>
                  <a:gd name="T2" fmla="*/ 243 w 544"/>
                  <a:gd name="T3" fmla="*/ 7 h 53"/>
                  <a:gd name="T4" fmla="*/ 584 w 544"/>
                  <a:gd name="T5" fmla="*/ 44 h 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4" h="53">
                    <a:moveTo>
                      <a:pt x="0" y="8"/>
                    </a:moveTo>
                    <a:cubicBezTo>
                      <a:pt x="67" y="4"/>
                      <a:pt x="135" y="0"/>
                      <a:pt x="226" y="8"/>
                    </a:cubicBezTo>
                    <a:cubicBezTo>
                      <a:pt x="317" y="16"/>
                      <a:pt x="484" y="45"/>
                      <a:pt x="544" y="53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4" name="Text Box 84">
                <a:extLst>
                  <a:ext uri="{FF2B5EF4-FFF2-40B4-BE49-F238E27FC236}">
                    <a16:creationId xmlns:a16="http://schemas.microsoft.com/office/drawing/2014/main" id="{F762A5D1-E35C-4C1F-AD3B-5475751EDA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52367">
                <a:off x="4614" y="2793"/>
                <a:ext cx="458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AUDITING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85" name="Freeform 85">
                <a:extLst>
                  <a:ext uri="{FF2B5EF4-FFF2-40B4-BE49-F238E27FC236}">
                    <a16:creationId xmlns:a16="http://schemas.microsoft.com/office/drawing/2014/main" id="{47A31B37-38D9-46B0-9A54-5AA5AF7CF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" y="2777"/>
                <a:ext cx="792" cy="187"/>
              </a:xfrm>
              <a:custGeom>
                <a:avLst/>
                <a:gdLst>
                  <a:gd name="T0" fmla="*/ 0 w 499"/>
                  <a:gd name="T1" fmla="*/ 187 h 106"/>
                  <a:gd name="T2" fmla="*/ 71 w 499"/>
                  <a:gd name="T3" fmla="*/ 26 h 106"/>
                  <a:gd name="T4" fmla="*/ 287 w 499"/>
                  <a:gd name="T5" fmla="*/ 26 h 106"/>
                  <a:gd name="T6" fmla="*/ 792 w 499"/>
                  <a:gd name="T7" fmla="*/ 108 h 10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9" h="106">
                    <a:moveTo>
                      <a:pt x="0" y="106"/>
                    </a:moveTo>
                    <a:cubicBezTo>
                      <a:pt x="7" y="68"/>
                      <a:pt x="15" y="30"/>
                      <a:pt x="45" y="15"/>
                    </a:cubicBezTo>
                    <a:cubicBezTo>
                      <a:pt x="75" y="0"/>
                      <a:pt x="105" y="7"/>
                      <a:pt x="181" y="15"/>
                    </a:cubicBezTo>
                    <a:cubicBezTo>
                      <a:pt x="257" y="23"/>
                      <a:pt x="378" y="42"/>
                      <a:pt x="499" y="61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6" name="Text Box 86">
                <a:extLst>
                  <a:ext uri="{FF2B5EF4-FFF2-40B4-BE49-F238E27FC236}">
                    <a16:creationId xmlns:a16="http://schemas.microsoft.com/office/drawing/2014/main" id="{6587F5C2-BEED-43E1-A3A3-B061ADBD99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609967">
                <a:off x="4491" y="2699"/>
                <a:ext cx="802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CHANGE CONTROL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87" name="Freeform 87">
                <a:extLst>
                  <a:ext uri="{FF2B5EF4-FFF2-40B4-BE49-F238E27FC236}">
                    <a16:creationId xmlns:a16="http://schemas.microsoft.com/office/drawing/2014/main" id="{0CFE4E69-D07D-49CD-841A-024E087A1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2616"/>
                <a:ext cx="633" cy="67"/>
              </a:xfrm>
              <a:custGeom>
                <a:avLst/>
                <a:gdLst>
                  <a:gd name="T0" fmla="*/ 0 w 544"/>
                  <a:gd name="T1" fmla="*/ 67 h 54"/>
                  <a:gd name="T2" fmla="*/ 158 w 544"/>
                  <a:gd name="T3" fmla="*/ 10 h 54"/>
                  <a:gd name="T4" fmla="*/ 633 w 544"/>
                  <a:gd name="T5" fmla="*/ 10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4" h="54">
                    <a:moveTo>
                      <a:pt x="0" y="54"/>
                    </a:moveTo>
                    <a:cubicBezTo>
                      <a:pt x="22" y="35"/>
                      <a:pt x="45" y="16"/>
                      <a:pt x="136" y="8"/>
                    </a:cubicBezTo>
                    <a:cubicBezTo>
                      <a:pt x="227" y="0"/>
                      <a:pt x="385" y="4"/>
                      <a:pt x="544" y="8"/>
                    </a:cubicBez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8" name="Text Box 88">
                <a:extLst>
                  <a:ext uri="{FF2B5EF4-FFF2-40B4-BE49-F238E27FC236}">
                    <a16:creationId xmlns:a16="http://schemas.microsoft.com/office/drawing/2014/main" id="{D1195084-8741-4A92-A1C3-9FC2561214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9" y="2478"/>
                <a:ext cx="523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MATERIALS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89" name="Freeform 89">
                <a:extLst>
                  <a:ext uri="{FF2B5EF4-FFF2-40B4-BE49-F238E27FC236}">
                    <a16:creationId xmlns:a16="http://schemas.microsoft.com/office/drawing/2014/main" id="{3A046E96-6709-4C69-BF83-BD6C7C64E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2447"/>
                <a:ext cx="686" cy="236"/>
              </a:xfrm>
              <a:custGeom>
                <a:avLst/>
                <a:gdLst>
                  <a:gd name="T0" fmla="*/ 0 w 589"/>
                  <a:gd name="T1" fmla="*/ 236 h 190"/>
                  <a:gd name="T2" fmla="*/ 105 w 589"/>
                  <a:gd name="T3" fmla="*/ 67 h 190"/>
                  <a:gd name="T4" fmla="*/ 369 w 589"/>
                  <a:gd name="T5" fmla="*/ 10 h 190"/>
                  <a:gd name="T6" fmla="*/ 686 w 589"/>
                  <a:gd name="T7" fmla="*/ 10 h 19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89" h="190">
                    <a:moveTo>
                      <a:pt x="0" y="190"/>
                    </a:moveTo>
                    <a:cubicBezTo>
                      <a:pt x="18" y="137"/>
                      <a:pt x="37" y="84"/>
                      <a:pt x="90" y="54"/>
                    </a:cubicBezTo>
                    <a:cubicBezTo>
                      <a:pt x="143" y="24"/>
                      <a:pt x="234" y="16"/>
                      <a:pt x="317" y="8"/>
                    </a:cubicBezTo>
                    <a:cubicBezTo>
                      <a:pt x="400" y="0"/>
                      <a:pt x="494" y="4"/>
                      <a:pt x="589" y="8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0" name="Text Box 90">
                <a:extLst>
                  <a:ext uri="{FF2B5EF4-FFF2-40B4-BE49-F238E27FC236}">
                    <a16:creationId xmlns:a16="http://schemas.microsoft.com/office/drawing/2014/main" id="{58BC60AB-9E78-41C1-8944-A92DDE6557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4" y="2341"/>
                <a:ext cx="602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PRODUCTION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91" name="Freeform 91">
                <a:extLst>
                  <a:ext uri="{FF2B5EF4-FFF2-40B4-BE49-F238E27FC236}">
                    <a16:creationId xmlns:a16="http://schemas.microsoft.com/office/drawing/2014/main" id="{579CB6E0-4843-42D1-90B7-6FDE69070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2288"/>
                <a:ext cx="211" cy="395"/>
              </a:xfrm>
              <a:custGeom>
                <a:avLst/>
                <a:gdLst>
                  <a:gd name="T0" fmla="*/ 0 w 181"/>
                  <a:gd name="T1" fmla="*/ 395 h 318"/>
                  <a:gd name="T2" fmla="*/ 52 w 181"/>
                  <a:gd name="T3" fmla="*/ 113 h 318"/>
                  <a:gd name="T4" fmla="*/ 211 w 181"/>
                  <a:gd name="T5" fmla="*/ 0 h 3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1" h="318">
                    <a:moveTo>
                      <a:pt x="0" y="318"/>
                    </a:moveTo>
                    <a:cubicBezTo>
                      <a:pt x="7" y="231"/>
                      <a:pt x="15" y="144"/>
                      <a:pt x="45" y="91"/>
                    </a:cubicBezTo>
                    <a:cubicBezTo>
                      <a:pt x="75" y="38"/>
                      <a:pt x="128" y="19"/>
                      <a:pt x="181" y="0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2" name="Text Box 92">
                <a:extLst>
                  <a:ext uri="{FF2B5EF4-FFF2-40B4-BE49-F238E27FC236}">
                    <a16:creationId xmlns:a16="http://schemas.microsoft.com/office/drawing/2014/main" id="{31181D33-4B53-4135-8397-AE9CD9AE6D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006288">
                <a:off x="4369" y="2301"/>
                <a:ext cx="217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QU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93" name="Freeform 93">
                <a:extLst>
                  <a:ext uri="{FF2B5EF4-FFF2-40B4-BE49-F238E27FC236}">
                    <a16:creationId xmlns:a16="http://schemas.microsoft.com/office/drawing/2014/main" id="{500DC437-DA6D-4F65-BE19-0537FC0AC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0" y="2109"/>
                <a:ext cx="793" cy="123"/>
              </a:xfrm>
              <a:custGeom>
                <a:avLst/>
                <a:gdLst>
                  <a:gd name="T0" fmla="*/ 0 w 681"/>
                  <a:gd name="T1" fmla="*/ 123 h 99"/>
                  <a:gd name="T2" fmla="*/ 158 w 681"/>
                  <a:gd name="T3" fmla="*/ 66 h 99"/>
                  <a:gd name="T4" fmla="*/ 529 w 681"/>
                  <a:gd name="T5" fmla="*/ 10 h 99"/>
                  <a:gd name="T6" fmla="*/ 793 w 681"/>
                  <a:gd name="T7" fmla="*/ 10 h 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1" h="99">
                    <a:moveTo>
                      <a:pt x="0" y="99"/>
                    </a:moveTo>
                    <a:cubicBezTo>
                      <a:pt x="30" y="83"/>
                      <a:pt x="60" y="68"/>
                      <a:pt x="136" y="53"/>
                    </a:cubicBezTo>
                    <a:cubicBezTo>
                      <a:pt x="212" y="38"/>
                      <a:pt x="363" y="16"/>
                      <a:pt x="454" y="8"/>
                    </a:cubicBezTo>
                    <a:cubicBezTo>
                      <a:pt x="545" y="0"/>
                      <a:pt x="613" y="4"/>
                      <a:pt x="681" y="8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4" name="Text Box 94">
                <a:extLst>
                  <a:ext uri="{FF2B5EF4-FFF2-40B4-BE49-F238E27FC236}">
                    <a16:creationId xmlns:a16="http://schemas.microsoft.com/office/drawing/2014/main" id="{3126AED3-7557-4E77-9576-ABF89D9A2A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148466">
                <a:off x="4522" y="2013"/>
                <a:ext cx="55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INSPECTION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95" name="Freeform 95">
                <a:extLst>
                  <a:ext uri="{FF2B5EF4-FFF2-40B4-BE49-F238E27FC236}">
                    <a16:creationId xmlns:a16="http://schemas.microsoft.com/office/drawing/2014/main" id="{799B00C6-F39E-4E90-8B21-385A00972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0" y="1950"/>
                <a:ext cx="687" cy="282"/>
              </a:xfrm>
              <a:custGeom>
                <a:avLst/>
                <a:gdLst>
                  <a:gd name="T0" fmla="*/ 0 w 590"/>
                  <a:gd name="T1" fmla="*/ 282 h 227"/>
                  <a:gd name="T2" fmla="*/ 106 w 590"/>
                  <a:gd name="T3" fmla="*/ 169 h 227"/>
                  <a:gd name="T4" fmla="*/ 264 w 590"/>
                  <a:gd name="T5" fmla="*/ 56 h 227"/>
                  <a:gd name="T6" fmla="*/ 687 w 590"/>
                  <a:gd name="T7" fmla="*/ 0 h 2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0" h="227">
                    <a:moveTo>
                      <a:pt x="0" y="227"/>
                    </a:moveTo>
                    <a:cubicBezTo>
                      <a:pt x="26" y="196"/>
                      <a:pt x="53" y="166"/>
                      <a:pt x="91" y="136"/>
                    </a:cubicBezTo>
                    <a:cubicBezTo>
                      <a:pt x="129" y="106"/>
                      <a:pt x="144" y="68"/>
                      <a:pt x="227" y="45"/>
                    </a:cubicBezTo>
                    <a:cubicBezTo>
                      <a:pt x="310" y="22"/>
                      <a:pt x="450" y="11"/>
                      <a:pt x="590" y="0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6" name="Text Box 96">
                <a:extLst>
                  <a:ext uri="{FF2B5EF4-FFF2-40B4-BE49-F238E27FC236}">
                    <a16:creationId xmlns:a16="http://schemas.microsoft.com/office/drawing/2014/main" id="{DE750197-9AE8-4F25-936D-6225509090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348005">
                <a:off x="4466" y="1842"/>
                <a:ext cx="608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00">
                    <a:ea typeface="MS PGothic" panose="020B0600070205080204" pitchFamily="34" charset="-128"/>
                  </a:rPr>
                  <a:t>ASSESSMENT</a:t>
                </a:r>
                <a:endParaRPr lang="en-GB" altLang="ja-JP" sz="1000">
                  <a:ea typeface="MS PGothic" panose="020B0600070205080204" pitchFamily="34" charset="-128"/>
                </a:endParaRPr>
              </a:p>
            </p:txBody>
          </p:sp>
          <p:sp>
            <p:nvSpPr>
              <p:cNvPr id="97" name="Freeform 97">
                <a:extLst>
                  <a:ext uri="{FF2B5EF4-FFF2-40B4-BE49-F238E27FC236}">
                    <a16:creationId xmlns:a16="http://schemas.microsoft.com/office/drawing/2014/main" id="{6076584B-6DD2-4B2D-AF72-E63602BE6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8" y="2931"/>
                <a:ext cx="650" cy="363"/>
              </a:xfrm>
              <a:custGeom>
                <a:avLst/>
                <a:gdLst>
                  <a:gd name="T0" fmla="*/ 15 w 650"/>
                  <a:gd name="T1" fmla="*/ 0 h 363"/>
                  <a:gd name="T2" fmla="*/ 15 w 650"/>
                  <a:gd name="T3" fmla="*/ 136 h 363"/>
                  <a:gd name="T4" fmla="*/ 106 w 650"/>
                  <a:gd name="T5" fmla="*/ 227 h 363"/>
                  <a:gd name="T6" fmla="*/ 378 w 650"/>
                  <a:gd name="T7" fmla="*/ 318 h 363"/>
                  <a:gd name="T8" fmla="*/ 650 w 650"/>
                  <a:gd name="T9" fmla="*/ 363 h 3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0" h="363">
                    <a:moveTo>
                      <a:pt x="15" y="0"/>
                    </a:moveTo>
                    <a:cubicBezTo>
                      <a:pt x="7" y="49"/>
                      <a:pt x="0" y="98"/>
                      <a:pt x="15" y="136"/>
                    </a:cubicBezTo>
                    <a:cubicBezTo>
                      <a:pt x="30" y="174"/>
                      <a:pt x="46" y="197"/>
                      <a:pt x="106" y="227"/>
                    </a:cubicBezTo>
                    <a:cubicBezTo>
                      <a:pt x="166" y="257"/>
                      <a:pt x="287" y="295"/>
                      <a:pt x="378" y="318"/>
                    </a:cubicBezTo>
                    <a:cubicBezTo>
                      <a:pt x="469" y="341"/>
                      <a:pt x="559" y="352"/>
                      <a:pt x="650" y="363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8" name="Text Box 98">
                <a:extLst>
                  <a:ext uri="{FF2B5EF4-FFF2-40B4-BE49-F238E27FC236}">
                    <a16:creationId xmlns:a16="http://schemas.microsoft.com/office/drawing/2014/main" id="{38F7B4CF-929A-4FF9-BDC2-8CE5018791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125570">
                <a:off x="3115" y="2301"/>
                <a:ext cx="630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CH" altLang="ja-JP" sz="1050" b="1">
                    <a:ea typeface="MS PGothic" panose="020B0600070205080204" pitchFamily="34" charset="-128"/>
                  </a:rPr>
                  <a:t>APPLICATION</a:t>
                </a:r>
                <a:endParaRPr lang="en-GB" altLang="ja-JP" sz="1050" b="1"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99" name="Group 99">
              <a:extLst>
                <a:ext uri="{FF2B5EF4-FFF2-40B4-BE49-F238E27FC236}">
                  <a16:creationId xmlns:a16="http://schemas.microsoft.com/office/drawing/2014/main" id="{121A8082-DDA1-49FA-9356-E6225F3272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7198" y="3868329"/>
              <a:ext cx="2327275" cy="1782763"/>
              <a:chOff x="1051" y="2715"/>
              <a:chExt cx="1466" cy="1123"/>
            </a:xfrm>
          </p:grpSpPr>
          <p:sp>
            <p:nvSpPr>
              <p:cNvPr id="100" name="Freeform 100">
                <a:extLst>
                  <a:ext uri="{FF2B5EF4-FFF2-40B4-BE49-F238E27FC236}">
                    <a16:creationId xmlns:a16="http://schemas.microsoft.com/office/drawing/2014/main" id="{369EE76A-B6A5-44D0-94B4-C4E117CE1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3294"/>
                <a:ext cx="643" cy="544"/>
              </a:xfrm>
              <a:custGeom>
                <a:avLst/>
                <a:gdLst>
                  <a:gd name="T0" fmla="*/ 635 w 597"/>
                  <a:gd name="T1" fmla="*/ 0 h 590"/>
                  <a:gd name="T2" fmla="*/ 586 w 597"/>
                  <a:gd name="T3" fmla="*/ 209 h 590"/>
                  <a:gd name="T4" fmla="*/ 293 w 597"/>
                  <a:gd name="T5" fmla="*/ 419 h 590"/>
                  <a:gd name="T6" fmla="*/ 0 w 597"/>
                  <a:gd name="T7" fmla="*/ 544 h 59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7" h="590">
                    <a:moveTo>
                      <a:pt x="590" y="0"/>
                    </a:moveTo>
                    <a:cubicBezTo>
                      <a:pt x="593" y="76"/>
                      <a:pt x="597" y="152"/>
                      <a:pt x="544" y="227"/>
                    </a:cubicBezTo>
                    <a:cubicBezTo>
                      <a:pt x="491" y="302"/>
                      <a:pt x="363" y="394"/>
                      <a:pt x="272" y="454"/>
                    </a:cubicBezTo>
                    <a:cubicBezTo>
                      <a:pt x="181" y="514"/>
                      <a:pt x="90" y="552"/>
                      <a:pt x="0" y="590"/>
                    </a:cubicBezTo>
                  </a:path>
                </a:pathLst>
              </a:cu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1" name="Freeform 101">
                <a:extLst>
                  <a:ext uri="{FF2B5EF4-FFF2-40B4-BE49-F238E27FC236}">
                    <a16:creationId xmlns:a16="http://schemas.microsoft.com/office/drawing/2014/main" id="{384E10C4-17F9-40BC-B4E4-E983E17E0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2750"/>
                <a:ext cx="454" cy="226"/>
              </a:xfrm>
              <a:custGeom>
                <a:avLst/>
                <a:gdLst>
                  <a:gd name="T0" fmla="*/ 454 w 454"/>
                  <a:gd name="T1" fmla="*/ 0 h 227"/>
                  <a:gd name="T2" fmla="*/ 181 w 454"/>
                  <a:gd name="T3" fmla="*/ 91 h 227"/>
                  <a:gd name="T4" fmla="*/ 0 w 454"/>
                  <a:gd name="T5" fmla="*/ 226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4" h="227">
                    <a:moveTo>
                      <a:pt x="454" y="0"/>
                    </a:moveTo>
                    <a:cubicBezTo>
                      <a:pt x="355" y="26"/>
                      <a:pt x="256" y="53"/>
                      <a:pt x="181" y="91"/>
                    </a:cubicBezTo>
                    <a:cubicBezTo>
                      <a:pt x="106" y="129"/>
                      <a:pt x="53" y="178"/>
                      <a:pt x="0" y="227"/>
                    </a:cubicBezTo>
                  </a:path>
                </a:pathLst>
              </a:cu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" name="Text Box 102">
                <a:extLst>
                  <a:ext uri="{FF2B5EF4-FFF2-40B4-BE49-F238E27FC236}">
                    <a16:creationId xmlns:a16="http://schemas.microsoft.com/office/drawing/2014/main" id="{33FADCE2-C83E-46EA-B72F-60178051C5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032245">
                <a:off x="2010" y="2715"/>
                <a:ext cx="301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ja-JP" sz="1100" b="1">
                    <a:ea typeface="MS PGothic" panose="020B0600070205080204" pitchFamily="34" charset="-128"/>
                  </a:rPr>
                  <a:t>RISK</a:t>
                </a:r>
              </a:p>
            </p:txBody>
          </p:sp>
          <p:sp>
            <p:nvSpPr>
              <p:cNvPr id="103" name="Text Box 103">
                <a:extLst>
                  <a:ext uri="{FF2B5EF4-FFF2-40B4-BE49-F238E27FC236}">
                    <a16:creationId xmlns:a16="http://schemas.microsoft.com/office/drawing/2014/main" id="{1174063C-BF23-4237-BDD7-C576A1676E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397053">
                <a:off x="1051" y="3218"/>
                <a:ext cx="991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ja-JP" sz="1050">
                    <a:ea typeface="MS PGothic" panose="020B0600070205080204" pitchFamily="34" charset="-128"/>
                  </a:rPr>
                  <a:t>PROBABILITY OF HARM</a:t>
                </a:r>
              </a:p>
            </p:txBody>
          </p:sp>
          <p:sp>
            <p:nvSpPr>
              <p:cNvPr id="104" name="Text Box 104">
                <a:extLst>
                  <a:ext uri="{FF2B5EF4-FFF2-40B4-BE49-F238E27FC236}">
                    <a16:creationId xmlns:a16="http://schemas.microsoft.com/office/drawing/2014/main" id="{132AB02C-5921-44C7-9CD5-2AFD8CDDA8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600862">
                <a:off x="1474" y="2933"/>
                <a:ext cx="472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ja-JP" sz="1050">
                    <a:ea typeface="MS PGothic" panose="020B0600070205080204" pitchFamily="34" charset="-128"/>
                  </a:rPr>
                  <a:t>SEVERITY</a:t>
                </a:r>
              </a:p>
            </p:txBody>
          </p:sp>
          <p:sp>
            <p:nvSpPr>
              <p:cNvPr id="105" name="Text Box 105">
                <a:extLst>
                  <a:ext uri="{FF2B5EF4-FFF2-40B4-BE49-F238E27FC236}">
                    <a16:creationId xmlns:a16="http://schemas.microsoft.com/office/drawing/2014/main" id="{BA06D0C8-016C-470A-8931-9A9698981C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990284">
                <a:off x="1426" y="3402"/>
                <a:ext cx="858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ja-JP" sz="1050">
                    <a:ea typeface="MS PGothic" panose="020B0600070205080204" pitchFamily="34" charset="-128"/>
                  </a:rPr>
                  <a:t>CAUSE OF DAMAGE</a:t>
                </a:r>
              </a:p>
            </p:txBody>
          </p:sp>
          <p:sp>
            <p:nvSpPr>
              <p:cNvPr id="106" name="Text Box 106">
                <a:extLst>
                  <a:ext uri="{FF2B5EF4-FFF2-40B4-BE49-F238E27FC236}">
                    <a16:creationId xmlns:a16="http://schemas.microsoft.com/office/drawing/2014/main" id="{60989B31-ADBE-4EF8-B729-A52290F9D7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778481">
                <a:off x="1524" y="3538"/>
                <a:ext cx="751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ja-JP" sz="1050">
                    <a:ea typeface="MS PGothic" panose="020B0600070205080204" pitchFamily="34" charset="-128"/>
                  </a:rPr>
                  <a:t>CAUSE OF HARM</a:t>
                </a:r>
              </a:p>
            </p:txBody>
          </p:sp>
          <p:sp>
            <p:nvSpPr>
              <p:cNvPr id="107" name="Freeform 107">
                <a:extLst>
                  <a:ext uri="{FF2B5EF4-FFF2-40B4-BE49-F238E27FC236}">
                    <a16:creationId xmlns:a16="http://schemas.microsoft.com/office/drawing/2014/main" id="{80E28E54-E376-4031-835D-60B7F4D50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2976"/>
                <a:ext cx="831" cy="499"/>
              </a:xfrm>
              <a:custGeom>
                <a:avLst/>
                <a:gdLst>
                  <a:gd name="T0" fmla="*/ 798 w 378"/>
                  <a:gd name="T1" fmla="*/ 0 h 363"/>
                  <a:gd name="T2" fmla="*/ 699 w 378"/>
                  <a:gd name="T3" fmla="*/ 250 h 363"/>
                  <a:gd name="T4" fmla="*/ 0 w 378"/>
                  <a:gd name="T5" fmla="*/ 499 h 3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8" h="363">
                    <a:moveTo>
                      <a:pt x="363" y="0"/>
                    </a:moveTo>
                    <a:cubicBezTo>
                      <a:pt x="370" y="61"/>
                      <a:pt x="378" y="122"/>
                      <a:pt x="318" y="182"/>
                    </a:cubicBezTo>
                    <a:cubicBezTo>
                      <a:pt x="258" y="242"/>
                      <a:pt x="45" y="333"/>
                      <a:pt x="0" y="363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8" name="Freeform 108">
                <a:extLst>
                  <a:ext uri="{FF2B5EF4-FFF2-40B4-BE49-F238E27FC236}">
                    <a16:creationId xmlns:a16="http://schemas.microsoft.com/office/drawing/2014/main" id="{E91DC044-DA17-4DEF-BE47-AFE2F95E6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976"/>
                <a:ext cx="589" cy="227"/>
              </a:xfrm>
              <a:custGeom>
                <a:avLst/>
                <a:gdLst>
                  <a:gd name="T0" fmla="*/ 589 w 589"/>
                  <a:gd name="T1" fmla="*/ 0 h 227"/>
                  <a:gd name="T2" fmla="*/ 408 w 589"/>
                  <a:gd name="T3" fmla="*/ 91 h 227"/>
                  <a:gd name="T4" fmla="*/ 0 w 589"/>
                  <a:gd name="T5" fmla="*/ 227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9" h="227">
                    <a:moveTo>
                      <a:pt x="589" y="0"/>
                    </a:moveTo>
                    <a:cubicBezTo>
                      <a:pt x="547" y="26"/>
                      <a:pt x="506" y="53"/>
                      <a:pt x="408" y="91"/>
                    </a:cubicBezTo>
                    <a:cubicBezTo>
                      <a:pt x="310" y="129"/>
                      <a:pt x="155" y="178"/>
                      <a:pt x="0" y="227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9" name="Freeform 109">
                <a:extLst>
                  <a:ext uri="{FF2B5EF4-FFF2-40B4-BE49-F238E27FC236}">
                    <a16:creationId xmlns:a16="http://schemas.microsoft.com/office/drawing/2014/main" id="{1AC0ED47-34B6-4C8A-A63F-D3F477C32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2750"/>
                <a:ext cx="227" cy="544"/>
              </a:xfrm>
              <a:custGeom>
                <a:avLst/>
                <a:gdLst>
                  <a:gd name="T0" fmla="*/ 227 w 272"/>
                  <a:gd name="T1" fmla="*/ 0 h 544"/>
                  <a:gd name="T2" fmla="*/ 189 w 272"/>
                  <a:gd name="T3" fmla="*/ 272 h 544"/>
                  <a:gd name="T4" fmla="*/ 0 w 272"/>
                  <a:gd name="T5" fmla="*/ 544 h 5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544">
                    <a:moveTo>
                      <a:pt x="272" y="0"/>
                    </a:moveTo>
                    <a:cubicBezTo>
                      <a:pt x="272" y="90"/>
                      <a:pt x="272" y="181"/>
                      <a:pt x="227" y="272"/>
                    </a:cubicBezTo>
                    <a:cubicBezTo>
                      <a:pt x="182" y="363"/>
                      <a:pt x="91" y="453"/>
                      <a:pt x="0" y="544"/>
                    </a:cubicBezTo>
                  </a:path>
                </a:pathLst>
              </a:cu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10" name="Text Box 110">
                <a:extLst>
                  <a:ext uri="{FF2B5EF4-FFF2-40B4-BE49-F238E27FC236}">
                    <a16:creationId xmlns:a16="http://schemas.microsoft.com/office/drawing/2014/main" id="{580A3D1B-0BB2-4BDB-B509-34D3D4CDB0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307529">
                <a:off x="2147" y="2989"/>
                <a:ext cx="433" cy="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ja-JP" sz="1100" b="1">
                    <a:ea typeface="MS PGothic" panose="020B0600070205080204" pitchFamily="34" charset="-128"/>
                  </a:rPr>
                  <a:t>HAZARD</a:t>
                </a:r>
              </a:p>
            </p:txBody>
          </p:sp>
          <p:sp>
            <p:nvSpPr>
              <p:cNvPr id="111" name="Freeform 111">
                <a:extLst>
                  <a:ext uri="{FF2B5EF4-FFF2-40B4-BE49-F238E27FC236}">
                    <a16:creationId xmlns:a16="http://schemas.microsoft.com/office/drawing/2014/main" id="{EE28D4BF-3724-4C53-B4FF-01585E089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" y="3294"/>
                <a:ext cx="771" cy="408"/>
              </a:xfrm>
              <a:custGeom>
                <a:avLst/>
                <a:gdLst>
                  <a:gd name="T0" fmla="*/ 771 w 544"/>
                  <a:gd name="T1" fmla="*/ 0 h 499"/>
                  <a:gd name="T2" fmla="*/ 451 w 544"/>
                  <a:gd name="T3" fmla="*/ 186 h 499"/>
                  <a:gd name="T4" fmla="*/ 0 w 544"/>
                  <a:gd name="T5" fmla="*/ 408 h 4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4" h="499">
                    <a:moveTo>
                      <a:pt x="544" y="0"/>
                    </a:moveTo>
                    <a:cubicBezTo>
                      <a:pt x="476" y="72"/>
                      <a:pt x="409" y="144"/>
                      <a:pt x="318" y="227"/>
                    </a:cubicBezTo>
                    <a:cubicBezTo>
                      <a:pt x="227" y="310"/>
                      <a:pt x="113" y="404"/>
                      <a:pt x="0" y="499"/>
                    </a:cubicBezTo>
                  </a:path>
                </a:pathLst>
              </a:cu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pic>
          <p:nvPicPr>
            <p:cNvPr id="112" name="Picture 112" descr="MCj01044600000[1]">
              <a:extLst>
                <a:ext uri="{FF2B5EF4-FFF2-40B4-BE49-F238E27FC236}">
                  <a16:creationId xmlns:a16="http://schemas.microsoft.com/office/drawing/2014/main" id="{4DBA27E0-F710-49D2-9443-00369B050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98573" y="3923890"/>
              <a:ext cx="1020762" cy="1903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317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F5B0-A5AA-4FC9-8832-38545AB2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b="1" dirty="0">
                <a:ea typeface="MS PGothic" panose="020B0600070205080204" pitchFamily="34" charset="-128"/>
              </a:rPr>
              <a:t>Manage quality risks!</a:t>
            </a:r>
            <a:endParaRPr lang="en-US" b="1" dirty="0"/>
          </a:p>
        </p:txBody>
      </p:sp>
      <p:sp>
        <p:nvSpPr>
          <p:cNvPr id="3" name="Line 3">
            <a:extLst>
              <a:ext uri="{FF2B5EF4-FFF2-40B4-BE49-F238E27FC236}">
                <a16:creationId xmlns:a16="http://schemas.microsoft.com/office/drawing/2014/main" id="{BED6904C-BD36-4DEE-95F3-7B5B28CB1B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5062" y="6206671"/>
            <a:ext cx="7185025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37C0241-806C-43FB-A0BE-52B86DCE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349" y="6281284"/>
            <a:ext cx="452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ja-JP" b="1">
                <a:ea typeface="MS PGothic" panose="020B0600070205080204" pitchFamily="34" charset="-128"/>
              </a:rPr>
              <a:t>Quality management as function of time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F77998AC-5826-4C28-B39E-F82AE019B8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69187" y="2077584"/>
            <a:ext cx="34925" cy="4130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602026A3-42FC-483B-82CD-08E4E3DB9F3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871406" y="3475377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ja-JP" b="1">
                <a:ea typeface="MS PGothic" panose="020B0600070205080204" pitchFamily="34" charset="-128"/>
              </a:rPr>
              <a:t>Consequences</a:t>
            </a:r>
          </a:p>
        </p:txBody>
      </p:sp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54FDEB7E-DBBA-42D2-959B-B3A00C15D8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019155"/>
              </p:ext>
            </p:extLst>
          </p:nvPr>
        </p:nvGraphicFramePr>
        <p:xfrm>
          <a:off x="3178712" y="3973059"/>
          <a:ext cx="5681662" cy="224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Visio" r:id="rId3" imgW="0" imgH="0" progId="Visio.Drawing.6">
                  <p:embed/>
                </p:oleObj>
              </mc:Choice>
              <mc:Fallback>
                <p:oleObj name="Visio" r:id="rId3" imgW="0" imgH="0" progId="Visio.Drawing.6">
                  <p:embed/>
                  <p:pic>
                    <p:nvPicPr>
                      <p:cNvPr id="957447" name="Object 7">
                        <a:extLst>
                          <a:ext uri="{FF2B5EF4-FFF2-40B4-BE49-F238E27FC236}">
                            <a16:creationId xmlns:a16="http://schemas.microsoft.com/office/drawing/2014/main" id="{9D30A0EC-0E20-4BA5-9DE6-A1F0D58EBA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712" y="3973059"/>
                        <a:ext cx="5681662" cy="224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E0FDC33E-2861-4C48-A62E-D118CEB485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281690"/>
              </p:ext>
            </p:extLst>
          </p:nvPr>
        </p:nvGraphicFramePr>
        <p:xfrm>
          <a:off x="6193374" y="4093709"/>
          <a:ext cx="26765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Visio" r:id="rId5" imgW="0" imgH="0" progId="Visio.Drawing.6">
                  <p:embed/>
                </p:oleObj>
              </mc:Choice>
              <mc:Fallback>
                <p:oleObj name="Visio" r:id="rId5" imgW="0" imgH="0" progId="Visio.Drawing.6">
                  <p:embed/>
                  <p:pic>
                    <p:nvPicPr>
                      <p:cNvPr id="957448" name="Object 8">
                        <a:extLst>
                          <a:ext uri="{FF2B5EF4-FFF2-40B4-BE49-F238E27FC236}">
                            <a16:creationId xmlns:a16="http://schemas.microsoft.com/office/drawing/2014/main" id="{FCCCDFC8-184A-4F00-AA2F-C32DB20C58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3374" y="4093709"/>
                        <a:ext cx="2676525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>
            <a:extLst>
              <a:ext uri="{FF2B5EF4-FFF2-40B4-BE49-F238E27FC236}">
                <a16:creationId xmlns:a16="http://schemas.microsoft.com/office/drawing/2014/main" id="{A6F7EFD6-4CB3-4715-B522-39B860B75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5037" y="1790246"/>
            <a:ext cx="2876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ja-JP" sz="2400" b="1">
                <a:solidFill>
                  <a:schemeClr val="accent1"/>
                </a:solidFill>
                <a:ea typeface="MS PGothic" panose="020B0600070205080204" pitchFamily="34" charset="-128"/>
              </a:rPr>
              <a:t>What if </a:t>
            </a:r>
            <a:br>
              <a:rPr lang="en-GB" altLang="ja-JP" sz="2400" b="1">
                <a:solidFill>
                  <a:schemeClr val="accent1"/>
                </a:solidFill>
                <a:ea typeface="MS PGothic" panose="020B0600070205080204" pitchFamily="34" charset="-128"/>
              </a:rPr>
            </a:br>
            <a:r>
              <a:rPr lang="en-GB" altLang="ja-JP" sz="2400" b="1">
                <a:solidFill>
                  <a:schemeClr val="accent1"/>
                </a:solidFill>
                <a:ea typeface="MS PGothic" panose="020B0600070205080204" pitchFamily="34" charset="-128"/>
              </a:rPr>
              <a:t>disaster happens?</a:t>
            </a:r>
          </a:p>
        </p:txBody>
      </p:sp>
      <p:graphicFrame>
        <p:nvGraphicFramePr>
          <p:cNvPr id="10" name="Object 10">
            <a:extLst>
              <a:ext uri="{FF2B5EF4-FFF2-40B4-BE49-F238E27FC236}">
                <a16:creationId xmlns:a16="http://schemas.microsoft.com/office/drawing/2014/main" id="{7F5B6412-20D3-44AB-B6E9-1B2ADB41FC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789974"/>
              </p:ext>
            </p:extLst>
          </p:nvPr>
        </p:nvGraphicFramePr>
        <p:xfrm>
          <a:off x="6171149" y="2366509"/>
          <a:ext cx="1817688" cy="204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Visio" r:id="rId7" imgW="0" imgH="0" progId="Visio.Drawing.6">
                  <p:embed/>
                </p:oleObj>
              </mc:Choice>
              <mc:Fallback>
                <p:oleObj name="Visio" r:id="rId7" imgW="0" imgH="0" progId="Visio.Drawing.6">
                  <p:embed/>
                  <p:pic>
                    <p:nvPicPr>
                      <p:cNvPr id="957450" name="Object 10">
                        <a:extLst>
                          <a:ext uri="{FF2B5EF4-FFF2-40B4-BE49-F238E27FC236}">
                            <a16:creationId xmlns:a16="http://schemas.microsoft.com/office/drawing/2014/main" id="{B3BB9B34-1CC2-4284-8FA7-C4B78D47C6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1149" y="2366509"/>
                        <a:ext cx="1817688" cy="204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1">
            <a:extLst>
              <a:ext uri="{FF2B5EF4-FFF2-40B4-BE49-F238E27FC236}">
                <a16:creationId xmlns:a16="http://schemas.microsoft.com/office/drawing/2014/main" id="{4BD7B710-CFAB-42BE-8D34-F706F71CF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7199" y="3661909"/>
            <a:ext cx="1441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ja-JP" sz="2000" b="1">
                <a:ea typeface="MS PGothic" panose="020B0600070205080204" pitchFamily="34" charset="-128"/>
              </a:rPr>
              <a:t>Nowadays</a:t>
            </a: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56F78EBE-2063-474C-960C-A65642B88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287" y="4598534"/>
            <a:ext cx="576262" cy="693737"/>
          </a:xfrm>
          <a:prstGeom prst="downArrow">
            <a:avLst>
              <a:gd name="adj1" fmla="val 50000"/>
              <a:gd name="adj2" fmla="val 3009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ja-JP" b="1">
                <a:solidFill>
                  <a:schemeClr val="bg1"/>
                </a:solidFill>
                <a:ea typeface="MS PGothic" panose="020B0600070205080204" pitchFamily="34" charset="-128"/>
              </a:rPr>
              <a:t>QRM</a:t>
            </a:r>
          </a:p>
        </p:txBody>
      </p:sp>
      <p:graphicFrame>
        <p:nvGraphicFramePr>
          <p:cNvPr id="13" name="Object 14">
            <a:extLst>
              <a:ext uri="{FF2B5EF4-FFF2-40B4-BE49-F238E27FC236}">
                <a16:creationId xmlns:a16="http://schemas.microsoft.com/office/drawing/2014/main" id="{B0CFA7BC-458E-48A5-9265-DAF6360068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685241"/>
              </p:ext>
            </p:extLst>
          </p:nvPr>
        </p:nvGraphicFramePr>
        <p:xfrm>
          <a:off x="3240624" y="4814434"/>
          <a:ext cx="5667375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Visio" r:id="rId9" imgW="0" imgH="0" progId="Visio.Drawing.6">
                  <p:embed/>
                </p:oleObj>
              </mc:Choice>
              <mc:Fallback>
                <p:oleObj name="Visio" r:id="rId9" imgW="0" imgH="0" progId="Visio.Drawing.6">
                  <p:embed/>
                  <p:pic>
                    <p:nvPicPr>
                      <p:cNvPr id="957454" name="Object 14">
                        <a:extLst>
                          <a:ext uri="{FF2B5EF4-FFF2-40B4-BE49-F238E27FC236}">
                            <a16:creationId xmlns:a16="http://schemas.microsoft.com/office/drawing/2014/main" id="{6FD9939B-143B-45AF-97F2-47CDC9436A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624" y="4814434"/>
                        <a:ext cx="5667375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5">
            <a:extLst>
              <a:ext uri="{FF2B5EF4-FFF2-40B4-BE49-F238E27FC236}">
                <a16:creationId xmlns:a16="http://schemas.microsoft.com/office/drawing/2014/main" id="{F304BDAD-EBC3-4FF3-8EF9-07F400765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6249" y="4704896"/>
            <a:ext cx="155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ja-JP" sz="2000" b="1">
                <a:solidFill>
                  <a:schemeClr val="accent2"/>
                </a:solidFill>
                <a:ea typeface="MS PGothic" panose="020B0600070205080204" pitchFamily="34" charset="-128"/>
              </a:rPr>
              <a:t>Using QRM</a:t>
            </a:r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id="{C64D0AF7-4097-4716-854F-4A1926B17CB2}"/>
              </a:ext>
            </a:extLst>
          </p:cNvPr>
          <p:cNvGrpSpPr>
            <a:grpSpLocks/>
          </p:cNvGrpSpPr>
          <p:nvPr/>
        </p:nvGrpSpPr>
        <p:grpSpPr bwMode="auto">
          <a:xfrm>
            <a:off x="5690137" y="2653846"/>
            <a:ext cx="1104900" cy="2952750"/>
            <a:chOff x="2336" y="1434"/>
            <a:chExt cx="696" cy="1860"/>
          </a:xfrm>
        </p:grpSpPr>
        <p:pic>
          <p:nvPicPr>
            <p:cNvPr id="16" name="Picture 17" descr="j0254441">
              <a:extLst>
                <a:ext uri="{FF2B5EF4-FFF2-40B4-BE49-F238E27FC236}">
                  <a16:creationId xmlns:a16="http://schemas.microsoft.com/office/drawing/2014/main" id="{1650E524-0393-47E9-88E9-5DB2A1279AB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1434"/>
              <a:ext cx="696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F8B6BA0F-71CB-41C3-83C4-998D47992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7" y="1933"/>
              <a:ext cx="0" cy="1361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25">
            <a:extLst>
              <a:ext uri="{FF2B5EF4-FFF2-40B4-BE49-F238E27FC236}">
                <a16:creationId xmlns:a16="http://schemas.microsoft.com/office/drawing/2014/main" id="{678F3242-9DFE-49CE-88D3-E21FB7FDD8A5}"/>
              </a:ext>
            </a:extLst>
          </p:cNvPr>
          <p:cNvGrpSpPr>
            <a:grpSpLocks/>
          </p:cNvGrpSpPr>
          <p:nvPr/>
        </p:nvGrpSpPr>
        <p:grpSpPr bwMode="auto">
          <a:xfrm>
            <a:off x="8063449" y="2869746"/>
            <a:ext cx="3133725" cy="1368425"/>
            <a:chOff x="3786" y="1570"/>
            <a:chExt cx="1974" cy="862"/>
          </a:xfrm>
        </p:grpSpPr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5BC62235-8A6B-4098-B49A-DCF2A19BE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6" y="1570"/>
              <a:ext cx="197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ja-JP" sz="2000" b="1">
                  <a:solidFill>
                    <a:srgbClr val="0066FF"/>
                  </a:solidFill>
                  <a:ea typeface="MS PGothic" panose="020B0600070205080204" pitchFamily="34" charset="-128"/>
                </a:rPr>
                <a:t>Prior use of QRM may </a:t>
              </a:r>
              <a:br>
                <a:rPr lang="en-GB" altLang="ja-JP" sz="2000" b="1">
                  <a:solidFill>
                    <a:srgbClr val="0066FF"/>
                  </a:solidFill>
                  <a:ea typeface="MS PGothic" panose="020B0600070205080204" pitchFamily="34" charset="-128"/>
                </a:rPr>
              </a:br>
              <a:r>
                <a:rPr lang="en-GB" altLang="ja-JP" sz="2000" b="1">
                  <a:solidFill>
                    <a:srgbClr val="0066FF"/>
                  </a:solidFill>
                  <a:ea typeface="MS PGothic" panose="020B0600070205080204" pitchFamily="34" charset="-128"/>
                </a:rPr>
                <a:t>lower the consequences</a:t>
              </a:r>
            </a:p>
          </p:txBody>
        </p:sp>
        <p:sp>
          <p:nvSpPr>
            <p:cNvPr id="20" name="Line 24">
              <a:extLst>
                <a:ext uri="{FF2B5EF4-FFF2-40B4-BE49-F238E27FC236}">
                  <a16:creationId xmlns:a16="http://schemas.microsoft.com/office/drawing/2014/main" id="{67A3A04E-82AD-4B28-A50A-AE55D08E14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14" y="1979"/>
              <a:ext cx="181" cy="45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401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12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73A7-89F9-40D1-A16E-0E1E8A4C0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239" y="837289"/>
            <a:ext cx="8911687" cy="1280890"/>
          </a:xfrm>
        </p:spPr>
        <p:txBody>
          <a:bodyPr/>
          <a:lstStyle/>
          <a:p>
            <a:r>
              <a:rPr lang="en-GB" altLang="ja-JP" b="1" dirty="0">
                <a:ea typeface="MS PGothic" panose="020B0600070205080204" pitchFamily="34" charset="-128"/>
              </a:rPr>
              <a:t>Implementing ICH Q9 means</a:t>
            </a:r>
            <a:endParaRPr lang="en-US" b="1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FD05B56-23A6-49AC-866B-CBE32B564B8D}"/>
              </a:ext>
            </a:extLst>
          </p:cNvPr>
          <p:cNvSpPr txBox="1">
            <a:spLocks noChangeArrowheads="1"/>
          </p:cNvSpPr>
          <p:nvPr/>
        </p:nvSpPr>
        <p:spPr>
          <a:xfrm>
            <a:off x="2592924" y="5807982"/>
            <a:ext cx="8424863" cy="7207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Symbol" panose="05050102010706020507" pitchFamily="18" charset="2"/>
              <a:buNone/>
            </a:pPr>
            <a:r>
              <a:rPr lang="en-GB" altLang="ja-JP" sz="2800" b="1" dirty="0">
                <a:ea typeface="MS PGothic" panose="020B0600070205080204" pitchFamily="34" charset="-128"/>
              </a:rPr>
              <a:t>The weakest chain will no longer be a problem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F0A35F5-E5E9-43CB-B99A-0053FFB0E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1741714"/>
            <a:ext cx="8343424" cy="368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92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2899-7C65-44B0-B7AD-3405233C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947" y="275771"/>
            <a:ext cx="9370371" cy="1280890"/>
          </a:xfrm>
        </p:spPr>
        <p:txBody>
          <a:bodyPr/>
          <a:lstStyle/>
          <a:p>
            <a:r>
              <a:rPr lang="en-GB" altLang="ja-JP" b="1" dirty="0">
                <a:ea typeface="MS PGothic" panose="020B0600070205080204" pitchFamily="34" charset="-128"/>
              </a:rPr>
              <a:t>Integrate QRM during product life cycle</a:t>
            </a:r>
            <a:endParaRPr lang="en-US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4D55FF-7A4D-479A-ACCE-9D4C22826F5E}"/>
              </a:ext>
            </a:extLst>
          </p:cNvPr>
          <p:cNvGrpSpPr/>
          <p:nvPr/>
        </p:nvGrpSpPr>
        <p:grpSpPr>
          <a:xfrm>
            <a:off x="2186524" y="1482952"/>
            <a:ext cx="8911686" cy="5099277"/>
            <a:chOff x="2592924" y="1758723"/>
            <a:chExt cx="8193088" cy="4751387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D94CA58E-F40F-4337-AD67-0F2BF936E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5362" y="5933848"/>
              <a:ext cx="2592387" cy="576262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ja-JP" sz="2400" b="1">
                  <a:ea typeface="MS PGothic" panose="020B0600070205080204" pitchFamily="34" charset="-128"/>
                </a:rPr>
                <a:t>Say, what you do</a:t>
              </a: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18B34FC6-7442-4182-BF29-95692BECD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7749" y="3917723"/>
              <a:ext cx="2592388" cy="576262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ja-JP" sz="2400" b="1">
                  <a:ea typeface="MS PGothic" panose="020B0600070205080204" pitchFamily="34" charset="-128"/>
                </a:rPr>
                <a:t>Do, what you say</a:t>
              </a: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50CA862-44CA-4DD9-886B-696FB0527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5674" y="1758723"/>
              <a:ext cx="2592388" cy="576262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ja-JP" sz="2400" b="1">
                  <a:ea typeface="MS PGothic" panose="020B0600070205080204" pitchFamily="34" charset="-128"/>
                </a:rPr>
                <a:t>Gain experience</a:t>
              </a: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154043D1-3910-4D68-8192-9631FE88A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712" y="3917723"/>
              <a:ext cx="2592387" cy="576262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ja-JP" sz="2400" b="1">
                  <a:ea typeface="MS PGothic" panose="020B0600070205080204" pitchFamily="34" charset="-128"/>
                </a:rPr>
                <a:t>Improve it</a:t>
              </a: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E5EFE086-E66D-4A25-9818-B7D056190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8362" y="4495573"/>
              <a:ext cx="1397000" cy="14398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BDF56238-D340-46C8-B0D7-DD659BBD87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77749" y="4495573"/>
              <a:ext cx="1328738" cy="1439862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 type="none" w="sm" len="sm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17653DD1-100C-4D07-A1BC-D20B8E51AC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77749" y="2334985"/>
              <a:ext cx="1393825" cy="15843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4C28B725-97CC-4BA4-AC43-4B6E8BD1FE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3274" y="2334985"/>
              <a:ext cx="1462088" cy="1584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C21F1AA0-586A-40D8-990B-0E769F0C4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4687" y="5003573"/>
              <a:ext cx="1397000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GB" altLang="ja-JP" sz="2200" b="1">
                  <a:solidFill>
                    <a:srgbClr val="00CC00"/>
                  </a:solidFill>
                  <a:ea typeface="MS PGothic" panose="020B0600070205080204" pitchFamily="34" charset="-128"/>
                </a:rPr>
                <a:t>Approval</a:t>
              </a: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0F4C338E-2016-446C-9BCA-3E2ADB4AD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8787" y="2622323"/>
              <a:ext cx="1927225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GB" altLang="ja-JP" sz="2200" b="1">
                  <a:solidFill>
                    <a:schemeClr val="accent2"/>
                  </a:solidFill>
                  <a:ea typeface="MS PGothic" panose="020B0600070205080204" pitchFamily="34" charset="-128"/>
                </a:rPr>
                <a:t>Manufacture </a:t>
              </a:r>
              <a:br>
                <a:rPr lang="en-GB" altLang="ja-JP" sz="2200" b="1">
                  <a:solidFill>
                    <a:schemeClr val="accent2"/>
                  </a:solidFill>
                  <a:ea typeface="MS PGothic" panose="020B0600070205080204" pitchFamily="34" charset="-128"/>
                </a:rPr>
              </a:br>
              <a:r>
                <a:rPr lang="en-GB" altLang="ja-JP" sz="2200" b="1">
                  <a:solidFill>
                    <a:schemeClr val="accent2"/>
                  </a:solidFill>
                  <a:ea typeface="MS PGothic" panose="020B0600070205080204" pitchFamily="34" charset="-128"/>
                </a:rPr>
                <a:t>for market</a:t>
              </a:r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54344FC1-2320-4641-A95F-A474B8FA7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924" y="2406423"/>
              <a:ext cx="2355850" cy="1036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ja-JP" b="1">
                  <a:ea typeface="MS PGothic" panose="020B0600070205080204" pitchFamily="34" charset="-128"/>
                </a:rPr>
                <a:t>Analyse root cause:</a:t>
              </a:r>
            </a:p>
            <a:p>
              <a:r>
                <a:rPr lang="en-GB" altLang="ja-JP" sz="2200" b="1">
                  <a:ea typeface="MS PGothic" panose="020B0600070205080204" pitchFamily="34" charset="-128"/>
                </a:rPr>
                <a:t>Continuous </a:t>
              </a:r>
              <a:br>
                <a:rPr lang="en-GB" altLang="ja-JP" sz="2200" b="1">
                  <a:ea typeface="MS PGothic" panose="020B0600070205080204" pitchFamily="34" charset="-128"/>
                </a:rPr>
              </a:br>
              <a:r>
                <a:rPr lang="en-GB" altLang="ja-JP" sz="2200" b="1">
                  <a:ea typeface="MS PGothic" panose="020B0600070205080204" pitchFamily="34" charset="-128"/>
                </a:rPr>
                <a:t>improvement</a:t>
              </a: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2AC61BB3-5E17-4E17-B60C-EE38FA1D0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3287" y="4957535"/>
              <a:ext cx="2192337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ja-JP" sz="2200" b="1">
                  <a:solidFill>
                    <a:schemeClr val="accent1"/>
                  </a:solidFill>
                  <a:ea typeface="MS PGothic" panose="020B0600070205080204" pitchFamily="34" charset="-128"/>
                </a:rPr>
                <a:t>Update </a:t>
              </a:r>
              <a:br>
                <a:rPr lang="en-GB" altLang="ja-JP" sz="2200" b="1">
                  <a:solidFill>
                    <a:schemeClr val="accent1"/>
                  </a:solidFill>
                  <a:ea typeface="MS PGothic" panose="020B0600070205080204" pitchFamily="34" charset="-128"/>
                </a:rPr>
              </a:br>
              <a:r>
                <a:rPr lang="en-GB" altLang="ja-JP" sz="2200" b="1">
                  <a:solidFill>
                    <a:schemeClr val="accent1"/>
                  </a:solidFill>
                  <a:ea typeface="MS PGothic" panose="020B0600070205080204" pitchFamily="34" charset="-128"/>
                </a:rPr>
                <a:t>documentation</a:t>
              </a:r>
            </a:p>
          </p:txBody>
        </p:sp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E895D8B7-0124-46C5-8A3F-47EB30EFF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8337" y="3054123"/>
              <a:ext cx="2951162" cy="1728787"/>
            </a:xfrm>
            <a:prstGeom prst="cloudCallout">
              <a:avLst>
                <a:gd name="adj1" fmla="val 22083"/>
                <a:gd name="adj2" fmla="val 76815"/>
              </a:avLst>
            </a:prstGeom>
            <a:solidFill>
              <a:srgbClr val="00CC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ja-JP" sz="2100" b="1">
                  <a:solidFill>
                    <a:schemeClr val="bg1"/>
                  </a:solidFill>
                  <a:ea typeface="MS PGothic" panose="020B0600070205080204" pitchFamily="34" charset="-128"/>
                </a:rPr>
                <a:t>Quality Risk Management</a:t>
              </a:r>
              <a:br>
                <a:rPr lang="en-GB" altLang="ja-JP" sz="2100" b="1">
                  <a:solidFill>
                    <a:schemeClr val="bg1"/>
                  </a:solidFill>
                  <a:ea typeface="MS PGothic" panose="020B0600070205080204" pitchFamily="34" charset="-128"/>
                </a:rPr>
              </a:br>
              <a:r>
                <a:rPr lang="en-GB" altLang="ja-JP" sz="2100" b="1">
                  <a:solidFill>
                    <a:schemeClr val="bg1"/>
                  </a:solidFill>
                  <a:ea typeface="MS PGothic" panose="020B0600070205080204" pitchFamily="34" charset="-128"/>
                </a:rPr>
                <a:t>(QRM)</a:t>
              </a:r>
            </a:p>
          </p:txBody>
        </p:sp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E3050F42-679C-493B-9462-06827437EA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7287" y="2441348"/>
              <a:ext cx="23256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ja-JP" sz="2000" b="1">
                  <a:solidFill>
                    <a:schemeClr val="accent1"/>
                  </a:solidFill>
                  <a:ea typeface="MS PGothic" panose="020B0600070205080204" pitchFamily="34" charset="-128"/>
                </a:rPr>
                <a:t>(Risk of) Failure ?</a:t>
              </a:r>
            </a:p>
          </p:txBody>
        </p:sp>
        <p:pic>
          <p:nvPicPr>
            <p:cNvPr id="17" name="Picture 17" descr="j0323763">
              <a:extLst>
                <a:ext uri="{FF2B5EF4-FFF2-40B4-BE49-F238E27FC236}">
                  <a16:creationId xmlns:a16="http://schemas.microsoft.com/office/drawing/2014/main" id="{EEBC4C98-1B55-423E-97BA-EDCFADDF43A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5899" y="4782910"/>
              <a:ext cx="942975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336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D96102E-FA04-4DA4-AC4C-9D181366BE40}"/>
              </a:ext>
            </a:extLst>
          </p:cNvPr>
          <p:cNvSpPr txBox="1">
            <a:spLocks noChangeArrowheads="1"/>
          </p:cNvSpPr>
          <p:nvPr/>
        </p:nvSpPr>
        <p:spPr>
          <a:xfrm>
            <a:off x="2008776" y="195247"/>
            <a:ext cx="8415338" cy="533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b="1" dirty="0">
                <a:ea typeface="MS PGothic" panose="020B0600070205080204" pitchFamily="34" charset="-128"/>
              </a:rPr>
              <a:t>Risk &amp; </a:t>
            </a:r>
            <a:r>
              <a:rPr lang="en-US" altLang="ja-JP" b="1" dirty="0" err="1">
                <a:ea typeface="MS PGothic" panose="020B0600070205080204" pitchFamily="34" charset="-128"/>
              </a:rPr>
              <a:t>Uncertainity</a:t>
            </a:r>
            <a:endParaRPr lang="en-US" altLang="ja-JP" b="1" dirty="0">
              <a:ea typeface="MS PGothic" panose="020B0600070205080204" pitchFamily="34" charset="-128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66ACC1F-4CE7-450D-B999-CFEA67F1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045" y="1288026"/>
            <a:ext cx="7907593" cy="3200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ja-JP">
              <a:solidFill>
                <a:srgbClr val="000099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589057ED-DA25-4ED0-BC02-F1939C9C7B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4046" y="2735826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4FA0FD92-BE96-4C86-9E0B-F27AD9623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4046" y="3955026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9EC29101-4A1F-45DC-B06D-0CDA424E5370}"/>
              </a:ext>
            </a:extLst>
          </p:cNvPr>
          <p:cNvGrpSpPr>
            <a:grpSpLocks/>
          </p:cNvGrpSpPr>
          <p:nvPr/>
        </p:nvGrpSpPr>
        <p:grpSpPr bwMode="auto">
          <a:xfrm>
            <a:off x="2330246" y="2812026"/>
            <a:ext cx="4038600" cy="990600"/>
            <a:chOff x="576" y="1920"/>
            <a:chExt cx="3168" cy="624"/>
          </a:xfrm>
        </p:grpSpPr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E4DBF4C9-2AFB-4248-B6F4-0102CCF005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1920"/>
              <a:ext cx="48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C8CED50E-5EFB-4E08-907B-4B5E479342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12"/>
              <a:ext cx="2688" cy="432"/>
              <a:chOff x="576" y="2112"/>
              <a:chExt cx="2688" cy="432"/>
            </a:xfrm>
          </p:grpSpPr>
          <p:sp>
            <p:nvSpPr>
              <p:cNvPr id="9" name="Line 9">
                <a:extLst>
                  <a:ext uri="{FF2B5EF4-FFF2-40B4-BE49-F238E27FC236}">
                    <a16:creationId xmlns:a16="http://schemas.microsoft.com/office/drawing/2014/main" id="{45FEFFF9-18AF-40A1-9761-476464CBAB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6" y="2112"/>
                <a:ext cx="576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id="{CE645A21-4124-4647-910F-FB65A07BE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112"/>
                <a:ext cx="624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1">
                <a:extLst>
                  <a:ext uri="{FF2B5EF4-FFF2-40B4-BE49-F238E27FC236}">
                    <a16:creationId xmlns:a16="http://schemas.microsoft.com/office/drawing/2014/main" id="{4543586C-21E8-4FA4-A06A-0431F1A3D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6" y="2160"/>
                <a:ext cx="336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D6A3CDAD-25D2-410B-8C57-B62A84957D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624" cy="38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">
                <a:extLst>
                  <a:ext uri="{FF2B5EF4-FFF2-40B4-BE49-F238E27FC236}">
                    <a16:creationId xmlns:a16="http://schemas.microsoft.com/office/drawing/2014/main" id="{ABE3736E-A8B7-4D2A-9E44-6A5EB12564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6" y="2496"/>
                <a:ext cx="288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4">
                <a:extLst>
                  <a:ext uri="{FF2B5EF4-FFF2-40B4-BE49-F238E27FC236}">
                    <a16:creationId xmlns:a16="http://schemas.microsoft.com/office/drawing/2014/main" id="{FB082762-5C85-422F-BA55-CB0A1786D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4" y="2160"/>
                <a:ext cx="240" cy="3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" name="Text Box 15">
            <a:extLst>
              <a:ext uri="{FF2B5EF4-FFF2-40B4-BE49-F238E27FC236}">
                <a16:creationId xmlns:a16="http://schemas.microsoft.com/office/drawing/2014/main" id="{8A89A4A3-5B8F-4E7A-AA0C-6168C5803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446" y="4564626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i="1">
                <a:ea typeface="MS PGothic" panose="020B0600070205080204" pitchFamily="34" charset="-128"/>
              </a:rPr>
              <a:t>Time</a:t>
            </a:r>
            <a:r>
              <a:rPr lang="en-US" altLang="ja-JP" sz="2400" b="1" i="1">
                <a:ea typeface="MS PGothic" panose="020B0600070205080204" pitchFamily="34" charset="-128"/>
              </a:rPr>
              <a:t> </a:t>
            </a:r>
            <a:r>
              <a:rPr lang="en-US" altLang="ja-JP" sz="2400" b="1" i="1">
                <a:ea typeface="MS PGothic" panose="020B0600070205080204" pitchFamily="34" charset="-128"/>
                <a:sym typeface="Wingdings" panose="05000000000000000000" pitchFamily="2" charset="2"/>
              </a:rPr>
              <a:t></a:t>
            </a:r>
            <a:endParaRPr lang="en-US" altLang="ja-JP" sz="2400" b="1" i="1">
              <a:ea typeface="MS PGothic" panose="020B0600070205080204" pitchFamily="34" charset="-128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9BC251BB-C36C-444A-B16A-07362423FE9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56984" y="2651688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i="1">
                <a:ea typeface="MS PGothic" panose="020B0600070205080204" pitchFamily="34" charset="-128"/>
              </a:rPr>
              <a:t>Process Parameter </a:t>
            </a:r>
            <a:r>
              <a:rPr lang="en-US" altLang="ja-JP" sz="2000" b="1" i="1">
                <a:ea typeface="MS PGothic" panose="020B0600070205080204" pitchFamily="34" charset="-128"/>
                <a:sym typeface="Wingdings" panose="05000000000000000000" pitchFamily="2" charset="2"/>
              </a:rPr>
              <a:t></a:t>
            </a:r>
            <a:endParaRPr lang="en-US" altLang="ja-JP" sz="2000" b="1" i="1">
              <a:ea typeface="MS PGothic" panose="020B0600070205080204" pitchFamily="34" charset="-128"/>
            </a:endParaRP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C4CD1076-BD58-4C48-8582-BF18FDFE4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446" y="4031226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>
                <a:ea typeface="MS PGothic" panose="020B0600070205080204" pitchFamily="34" charset="-128"/>
              </a:rPr>
              <a:t>Lower Specification Limit (LSL)</a:t>
            </a: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3138329A-7D65-45BA-AC54-979862CE8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446" y="2126226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>
                <a:ea typeface="MS PGothic" panose="020B0600070205080204" pitchFamily="34" charset="-128"/>
              </a:rPr>
              <a:t>Upper Specification Limit (USL)</a:t>
            </a: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9073858A-5791-4059-82F2-F7F00601D3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8846" y="2050026"/>
            <a:ext cx="1295400" cy="762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C6A9B505-242F-4A9C-BF3B-E9C6C211A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446" y="4564626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i="1">
                <a:solidFill>
                  <a:srgbClr val="009900"/>
                </a:solidFill>
                <a:ea typeface="MS PGothic" panose="020B0600070205080204" pitchFamily="34" charset="-128"/>
              </a:rPr>
              <a:t>today</a:t>
            </a:r>
            <a:endParaRPr lang="en-US" altLang="ja-JP" sz="2400" b="1" i="1">
              <a:solidFill>
                <a:srgbClr val="009900"/>
              </a:solidFill>
              <a:ea typeface="MS PGothic" panose="020B0600070205080204" pitchFamily="34" charset="-128"/>
            </a:endParaRPr>
          </a:p>
        </p:txBody>
      </p:sp>
      <p:sp>
        <p:nvSpPr>
          <p:cNvPr id="21" name="AutoShape 21" descr="Wide upward diagonal">
            <a:extLst>
              <a:ext uri="{FF2B5EF4-FFF2-40B4-BE49-F238E27FC236}">
                <a16:creationId xmlns:a16="http://schemas.microsoft.com/office/drawing/2014/main" id="{E6B660FF-F3EE-48F7-AD2E-F9FD0AD455FB}"/>
              </a:ext>
            </a:extLst>
          </p:cNvPr>
          <p:cNvSpPr>
            <a:spLocks noChangeArrowheads="1"/>
          </p:cNvSpPr>
          <p:nvPr/>
        </p:nvSpPr>
        <p:spPr bwMode="auto">
          <a:xfrm rot="286444">
            <a:off x="6521246" y="1364226"/>
            <a:ext cx="1600200" cy="1447800"/>
          </a:xfrm>
          <a:prstGeom prst="triangle">
            <a:avLst>
              <a:gd name="adj" fmla="val 83574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ja-JP" altLang="en-US">
              <a:ea typeface="MS PGothic" panose="020B0600070205080204" pitchFamily="34" charset="-128"/>
            </a:endParaRPr>
          </a:p>
        </p:txBody>
      </p:sp>
      <p:sp>
        <p:nvSpPr>
          <p:cNvPr id="22" name="Line 22">
            <a:extLst>
              <a:ext uri="{FF2B5EF4-FFF2-40B4-BE49-F238E27FC236}">
                <a16:creationId xmlns:a16="http://schemas.microsoft.com/office/drawing/2014/main" id="{E801F715-D0D9-458F-B4F0-B3F49D4A1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5046" y="1440426"/>
            <a:ext cx="0" cy="3200400"/>
          </a:xfrm>
          <a:prstGeom prst="line">
            <a:avLst/>
          </a:prstGeom>
          <a:noFill/>
          <a:ln w="19050">
            <a:solidFill>
              <a:srgbClr val="0099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22DCE3AD-0863-41CE-8148-CE7DB79CB5AB}"/>
              </a:ext>
            </a:extLst>
          </p:cNvPr>
          <p:cNvSpPr>
            <a:spLocks/>
          </p:cNvSpPr>
          <p:nvPr/>
        </p:nvSpPr>
        <p:spPr bwMode="auto">
          <a:xfrm>
            <a:off x="7892846" y="1440426"/>
            <a:ext cx="304800" cy="1447800"/>
          </a:xfrm>
          <a:prstGeom prst="rightBrace">
            <a:avLst>
              <a:gd name="adj1" fmla="val 437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ja-JP" altLang="en-US">
              <a:ea typeface="MS PGothic" panose="020B0600070205080204" pitchFamily="34" charset="-128"/>
            </a:endParaRP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CE536BC9-D65D-4CBD-9B5A-CBCA8FCC2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646" y="1973826"/>
            <a:ext cx="17526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 i="1" dirty="0">
                <a:ea typeface="MS PGothic" panose="020B0600070205080204" pitchFamily="34" charset="-128"/>
              </a:rPr>
              <a:t>Uncertainty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D85FBA52-A0DA-43F2-916C-038F52552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946" y="5259860"/>
            <a:ext cx="9003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400" b="1" i="1" dirty="0">
                <a:ea typeface="MS PGothic" panose="020B0600070205080204" pitchFamily="34" charset="-128"/>
              </a:rPr>
              <a:t>RISK:  For a given </a:t>
            </a:r>
            <a:r>
              <a:rPr lang="en-US" altLang="ja-JP" sz="2400" b="1" i="1" u="sng" dirty="0">
                <a:ea typeface="MS PGothic" panose="020B0600070205080204" pitchFamily="34" charset="-128"/>
              </a:rPr>
              <a:t>severity</a:t>
            </a:r>
            <a:r>
              <a:rPr lang="en-US" altLang="ja-JP" sz="2400" b="1" i="1" dirty="0">
                <a:ea typeface="MS PGothic" panose="020B0600070205080204" pitchFamily="34" charset="-128"/>
              </a:rPr>
              <a:t> of risk event, what are the chances (</a:t>
            </a:r>
            <a:r>
              <a:rPr lang="en-US" altLang="ja-JP" sz="2400" b="1" i="1" u="sng" dirty="0">
                <a:ea typeface="MS PGothic" panose="020B0600070205080204" pitchFamily="34" charset="-128"/>
              </a:rPr>
              <a:t>probability</a:t>
            </a:r>
            <a:r>
              <a:rPr lang="en-US" altLang="ja-JP" sz="2400" b="1" i="1" dirty="0">
                <a:ea typeface="MS PGothic" panose="020B0600070205080204" pitchFamily="34" charset="-128"/>
              </a:rPr>
              <a:t>) of exceeding the USL in the next period of time?</a:t>
            </a:r>
          </a:p>
        </p:txBody>
      </p:sp>
      <p:sp>
        <p:nvSpPr>
          <p:cNvPr id="26" name="AutoShape 32">
            <a:extLst>
              <a:ext uri="{FF2B5EF4-FFF2-40B4-BE49-F238E27FC236}">
                <a16:creationId xmlns:a16="http://schemas.microsoft.com/office/drawing/2014/main" id="{116934F9-DE7B-4B42-923F-246B96190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8202" y="907026"/>
            <a:ext cx="2376487" cy="792163"/>
          </a:xfrm>
          <a:prstGeom prst="cloudCallout">
            <a:avLst>
              <a:gd name="adj1" fmla="val 39713"/>
              <a:gd name="adj2" fmla="val 123148"/>
            </a:avLst>
          </a:prstGeom>
          <a:solidFill>
            <a:schemeClr val="accent2"/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00" rIns="12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ja-JP" sz="2000" b="1">
                <a:solidFill>
                  <a:schemeClr val="bg1"/>
                </a:solidFill>
                <a:ea typeface="MS PGothic" panose="020B0600070205080204" pitchFamily="34" charset="-128"/>
              </a:rPr>
              <a:t>Tomorrow ?</a:t>
            </a:r>
          </a:p>
        </p:txBody>
      </p:sp>
    </p:spTree>
    <p:extLst>
      <p:ext uri="{BB962C8B-B14F-4D97-AF65-F5344CB8AC3E}">
        <p14:creationId xmlns:p14="http://schemas.microsoft.com/office/powerpoint/2010/main" val="348325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D039C-590A-445F-8E1D-B3FFD692A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723" y="21115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Control Mitigation control of risk shall categorize as</a:t>
            </a:r>
            <a:endParaRPr lang="en-US" sz="60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9CABBD-3459-4F46-96D8-490AEB305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574532"/>
              </p:ext>
            </p:extLst>
          </p:nvPr>
        </p:nvGraphicFramePr>
        <p:xfrm>
          <a:off x="865031" y="1374059"/>
          <a:ext cx="10845187" cy="5272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8163">
                  <a:extLst>
                    <a:ext uri="{9D8B030D-6E8A-4147-A177-3AD203B41FA5}">
                      <a16:colId xmlns:a16="http://schemas.microsoft.com/office/drawing/2014/main" val="3082620960"/>
                    </a:ext>
                  </a:extLst>
                </a:gridCol>
                <a:gridCol w="7818883">
                  <a:extLst>
                    <a:ext uri="{9D8B030D-6E8A-4147-A177-3AD203B41FA5}">
                      <a16:colId xmlns:a16="http://schemas.microsoft.com/office/drawing/2014/main" val="24620730"/>
                    </a:ext>
                  </a:extLst>
                </a:gridCol>
                <a:gridCol w="988141">
                  <a:extLst>
                    <a:ext uri="{9D8B030D-6E8A-4147-A177-3AD203B41FA5}">
                      <a16:colId xmlns:a16="http://schemas.microsoft.com/office/drawing/2014/main" val="1122998189"/>
                    </a:ext>
                  </a:extLst>
                </a:gridCol>
              </a:tblGrid>
              <a:tr h="407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Category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Description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Score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6606353"/>
                  </a:ext>
                </a:extLst>
              </a:tr>
              <a:tr h="8705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Not aware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Insufficient information to adequately assess and rate the control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789278"/>
                  </a:ext>
                </a:extLst>
              </a:tr>
              <a:tr h="423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Not existent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No mitigation plans in place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1385138"/>
                  </a:ext>
                </a:extLst>
              </a:tr>
              <a:tr h="8705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Not effective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mitigation plans though in place do not ensure adequate control over risk occurrence/impact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3352095"/>
                  </a:ext>
                </a:extLst>
              </a:tr>
              <a:tr h="1366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Effective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mitigation plans involve is effective against the identified risk of HVAC, although chances of occurrence minimize, but there is very less possibility of occurrence of identified risk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4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5952601"/>
                  </a:ext>
                </a:extLst>
              </a:tr>
              <a:tr h="1333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Very Effective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mitigation plans involve high degree of control on the operational procedure and is effective against all identified risk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5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6336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02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DCD3-39D1-4FB7-A891-03423FA2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505" y="373388"/>
            <a:ext cx="9707231" cy="128089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Identified risk with severity, likelihood and mitigation shall club together to provide the overall picture of risk assessment</a:t>
            </a:r>
            <a:endParaRPr lang="en-US" sz="28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9A3B2A-260D-499D-9564-4E5282C07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527480"/>
              </p:ext>
            </p:extLst>
          </p:nvPr>
        </p:nvGraphicFramePr>
        <p:xfrm>
          <a:off x="510919" y="1654278"/>
          <a:ext cx="11523766" cy="4215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2322">
                  <a:extLst>
                    <a:ext uri="{9D8B030D-6E8A-4147-A177-3AD203B41FA5}">
                      <a16:colId xmlns:a16="http://schemas.microsoft.com/office/drawing/2014/main" val="924628902"/>
                    </a:ext>
                  </a:extLst>
                </a:gridCol>
                <a:gridCol w="2001905">
                  <a:extLst>
                    <a:ext uri="{9D8B030D-6E8A-4147-A177-3AD203B41FA5}">
                      <a16:colId xmlns:a16="http://schemas.microsoft.com/office/drawing/2014/main" val="3357299709"/>
                    </a:ext>
                  </a:extLst>
                </a:gridCol>
                <a:gridCol w="1658294">
                  <a:extLst>
                    <a:ext uri="{9D8B030D-6E8A-4147-A177-3AD203B41FA5}">
                      <a16:colId xmlns:a16="http://schemas.microsoft.com/office/drawing/2014/main" val="4145343046"/>
                    </a:ext>
                  </a:extLst>
                </a:gridCol>
                <a:gridCol w="1409431">
                  <a:extLst>
                    <a:ext uri="{9D8B030D-6E8A-4147-A177-3AD203B41FA5}">
                      <a16:colId xmlns:a16="http://schemas.microsoft.com/office/drawing/2014/main" val="230788636"/>
                    </a:ext>
                  </a:extLst>
                </a:gridCol>
                <a:gridCol w="1536240">
                  <a:extLst>
                    <a:ext uri="{9D8B030D-6E8A-4147-A177-3AD203B41FA5}">
                      <a16:colId xmlns:a16="http://schemas.microsoft.com/office/drawing/2014/main" val="3485290923"/>
                    </a:ext>
                  </a:extLst>
                </a:gridCol>
                <a:gridCol w="1536240">
                  <a:extLst>
                    <a:ext uri="{9D8B030D-6E8A-4147-A177-3AD203B41FA5}">
                      <a16:colId xmlns:a16="http://schemas.microsoft.com/office/drawing/2014/main" val="86706533"/>
                    </a:ext>
                  </a:extLst>
                </a:gridCol>
                <a:gridCol w="1395418">
                  <a:extLst>
                    <a:ext uri="{9D8B030D-6E8A-4147-A177-3AD203B41FA5}">
                      <a16:colId xmlns:a16="http://schemas.microsoft.com/office/drawing/2014/main" val="1129754089"/>
                    </a:ext>
                  </a:extLst>
                </a:gridCol>
                <a:gridCol w="1233916">
                  <a:extLst>
                    <a:ext uri="{9D8B030D-6E8A-4147-A177-3AD203B41FA5}">
                      <a16:colId xmlns:a16="http://schemas.microsoft.com/office/drawing/2014/main" val="503290331"/>
                    </a:ext>
                  </a:extLst>
                </a:gridCol>
              </a:tblGrid>
              <a:tr h="111161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Sr. no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Identification of Risk Involved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Analyzing the Risk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Evaluation of risk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Risk Reduction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Quantitative Evaluation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Qualitative Evaluation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Risk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Identification No.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5510205"/>
                  </a:ext>
                </a:extLst>
              </a:tr>
              <a:tr h="778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Description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Severity of risk impact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Likelihood Risk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Mitigation plan (control)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Total score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Risk category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51068"/>
                  </a:ext>
                </a:extLst>
              </a:tr>
              <a:tr h="332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195972"/>
                  </a:ext>
                </a:extLst>
              </a:tr>
              <a:tr h="332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6760661"/>
                  </a:ext>
                </a:extLst>
              </a:tr>
              <a:tr h="332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1383625"/>
                  </a:ext>
                </a:extLst>
              </a:tr>
              <a:tr h="332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1026163"/>
                  </a:ext>
                </a:extLst>
              </a:tr>
              <a:tr h="332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2829263"/>
                  </a:ext>
                </a:extLst>
              </a:tr>
              <a:tr h="332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6311316"/>
                  </a:ext>
                </a:extLst>
              </a:tr>
              <a:tr h="332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9514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057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9C363-5A11-49EB-A674-9E60BAB0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7438" y="552673"/>
            <a:ext cx="8911687" cy="1280890"/>
          </a:xfrm>
        </p:spPr>
        <p:txBody>
          <a:bodyPr/>
          <a:lstStyle/>
          <a:p>
            <a:r>
              <a:rPr lang="en-US" b="1" dirty="0"/>
              <a:t>ICH GUIDELINES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33D9024-83B9-4DFE-93F1-F8676819CFF3}"/>
              </a:ext>
            </a:extLst>
          </p:cNvPr>
          <p:cNvSpPr txBox="1">
            <a:spLocks noChangeArrowheads="1"/>
          </p:cNvSpPr>
          <p:nvPr/>
        </p:nvSpPr>
        <p:spPr>
          <a:xfrm>
            <a:off x="2448832" y="1585690"/>
            <a:ext cx="8402638" cy="464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ja-JP" sz="2400" b="1" dirty="0">
                <a:ea typeface="MS PGothic" panose="020B0600070205080204" pitchFamily="34" charset="-128"/>
              </a:rPr>
              <a:t>Q1   Stability</a:t>
            </a:r>
          </a:p>
          <a:p>
            <a:pPr>
              <a:spcBef>
                <a:spcPct val="20000"/>
              </a:spcBef>
            </a:pPr>
            <a:r>
              <a:rPr lang="en-US" altLang="ja-JP" sz="2400" b="1" dirty="0">
                <a:ea typeface="MS PGothic" panose="020B0600070205080204" pitchFamily="34" charset="-128"/>
              </a:rPr>
              <a:t>Q2   Analytical Validation</a:t>
            </a:r>
          </a:p>
          <a:p>
            <a:pPr>
              <a:spcBef>
                <a:spcPct val="20000"/>
              </a:spcBef>
            </a:pPr>
            <a:r>
              <a:rPr lang="en-US" altLang="ja-JP" sz="2400" b="1" dirty="0">
                <a:ea typeface="MS PGothic" panose="020B0600070205080204" pitchFamily="34" charset="-128"/>
              </a:rPr>
              <a:t>Q3   Impurities</a:t>
            </a:r>
          </a:p>
          <a:p>
            <a:pPr>
              <a:spcBef>
                <a:spcPct val="20000"/>
              </a:spcBef>
            </a:pPr>
            <a:r>
              <a:rPr lang="en-US" altLang="ja-JP" sz="2400" b="1" dirty="0">
                <a:ea typeface="MS PGothic" panose="020B0600070205080204" pitchFamily="34" charset="-128"/>
              </a:rPr>
              <a:t>Q4   Pharmacopoeias</a:t>
            </a:r>
          </a:p>
          <a:p>
            <a:pPr>
              <a:spcBef>
                <a:spcPct val="20000"/>
              </a:spcBef>
            </a:pPr>
            <a:r>
              <a:rPr lang="en-US" altLang="ja-JP" sz="2400" b="1" dirty="0">
                <a:ea typeface="MS PGothic" panose="020B0600070205080204" pitchFamily="34" charset="-128"/>
              </a:rPr>
              <a:t>Q5   Quality of Biotechnological Products</a:t>
            </a:r>
          </a:p>
          <a:p>
            <a:pPr>
              <a:spcBef>
                <a:spcPct val="20000"/>
              </a:spcBef>
            </a:pPr>
            <a:r>
              <a:rPr lang="en-US" altLang="ja-JP" sz="2400" b="1" dirty="0">
                <a:ea typeface="MS PGothic" panose="020B0600070205080204" pitchFamily="34" charset="-128"/>
              </a:rPr>
              <a:t>Q6   Specifications</a:t>
            </a:r>
          </a:p>
          <a:p>
            <a:pPr>
              <a:spcBef>
                <a:spcPct val="20000"/>
              </a:spcBef>
            </a:pPr>
            <a:r>
              <a:rPr lang="en-US" altLang="ja-JP" sz="2400" b="1" dirty="0">
                <a:ea typeface="MS PGothic" panose="020B0600070205080204" pitchFamily="34" charset="-128"/>
              </a:rPr>
              <a:t>Q7   Good Manufacturing Practice</a:t>
            </a:r>
          </a:p>
          <a:p>
            <a:pPr>
              <a:spcBef>
                <a:spcPct val="20000"/>
              </a:spcBef>
            </a:pPr>
            <a:r>
              <a:rPr lang="en-US" altLang="ja-JP" sz="2400" b="1" dirty="0">
                <a:ea typeface="MS PGothic" panose="020B0600070205080204" pitchFamily="34" charset="-128"/>
              </a:rPr>
              <a:t>Q8   Pharmaceutical Development</a:t>
            </a:r>
          </a:p>
          <a:p>
            <a:pPr>
              <a:spcBef>
                <a:spcPct val="20000"/>
              </a:spcBef>
            </a:pPr>
            <a:r>
              <a:rPr lang="en-US" altLang="ja-JP" sz="2400" b="1" dirty="0">
                <a:solidFill>
                  <a:schemeClr val="accent2"/>
                </a:solidFill>
                <a:ea typeface="MS PGothic" panose="020B0600070205080204" pitchFamily="34" charset="-128"/>
              </a:rPr>
              <a:t>Q9   Quality Risk Management</a:t>
            </a:r>
          </a:p>
          <a:p>
            <a:pPr>
              <a:spcBef>
                <a:spcPct val="20000"/>
              </a:spcBef>
            </a:pPr>
            <a:r>
              <a:rPr lang="en-US" altLang="ja-JP" sz="2400" b="1" dirty="0">
                <a:ea typeface="MS PGothic" panose="020B0600070205080204" pitchFamily="34" charset="-128"/>
              </a:rPr>
              <a:t>Q10 Pharmaceutical Quality Systems</a:t>
            </a:r>
          </a:p>
        </p:txBody>
      </p:sp>
      <p:sp>
        <p:nvSpPr>
          <p:cNvPr id="4" name="AutoShape 8">
            <a:extLst>
              <a:ext uri="{FF2B5EF4-FFF2-40B4-BE49-F238E27FC236}">
                <a16:creationId xmlns:a16="http://schemas.microsoft.com/office/drawing/2014/main" id="{A635A21C-1831-4F74-8819-41FE025CA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941" y="4516660"/>
            <a:ext cx="2341562" cy="1511300"/>
          </a:xfrm>
          <a:prstGeom prst="wedgeRoundRectCallout">
            <a:avLst>
              <a:gd name="adj1" fmla="val -84917"/>
              <a:gd name="adj2" fmla="val -15546"/>
              <a:gd name="adj3" fmla="val 16667"/>
            </a:avLst>
          </a:prstGeom>
          <a:solidFill>
            <a:schemeClr val="accent2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ja-JP" sz="2000" b="1">
                <a:solidFill>
                  <a:schemeClr val="bg1"/>
                </a:solidFill>
                <a:ea typeface="MS PGothic" panose="020B0600070205080204" pitchFamily="34" charset="-128"/>
              </a:rPr>
              <a:t>Different: </a:t>
            </a:r>
            <a:br>
              <a:rPr lang="en-GB" altLang="ja-JP" sz="2000" b="1">
                <a:solidFill>
                  <a:schemeClr val="bg1"/>
                </a:solidFill>
                <a:ea typeface="MS PGothic" panose="020B0600070205080204" pitchFamily="34" charset="-128"/>
              </a:rPr>
            </a:br>
            <a:r>
              <a:rPr lang="en-GB" altLang="ja-JP" sz="2000" b="1">
                <a:solidFill>
                  <a:schemeClr val="bg1"/>
                </a:solidFill>
                <a:ea typeface="MS PGothic" panose="020B0600070205080204" pitchFamily="34" charset="-128"/>
              </a:rPr>
              <a:t>- not a recipe</a:t>
            </a:r>
            <a:br>
              <a:rPr lang="en-GB" altLang="ja-JP" sz="2000" b="1">
                <a:solidFill>
                  <a:schemeClr val="bg1"/>
                </a:solidFill>
                <a:ea typeface="MS PGothic" panose="020B0600070205080204" pitchFamily="34" charset="-128"/>
              </a:rPr>
            </a:br>
            <a:r>
              <a:rPr lang="en-GB" altLang="ja-JP" sz="2000" b="1">
                <a:solidFill>
                  <a:schemeClr val="bg1"/>
                </a:solidFill>
                <a:ea typeface="MS PGothic" panose="020B0600070205080204" pitchFamily="34" charset="-128"/>
              </a:rPr>
              <a:t>- not a “SOP”</a:t>
            </a:r>
            <a:br>
              <a:rPr lang="en-GB" altLang="ja-JP" sz="2000" b="1">
                <a:solidFill>
                  <a:schemeClr val="bg1"/>
                </a:solidFill>
                <a:ea typeface="MS PGothic" panose="020B0600070205080204" pitchFamily="34" charset="-128"/>
              </a:rPr>
            </a:br>
            <a:r>
              <a:rPr lang="en-GB" altLang="ja-JP" sz="2000" b="1">
                <a:solidFill>
                  <a:schemeClr val="bg1"/>
                </a:solidFill>
                <a:ea typeface="MS PGothic" panose="020B0600070205080204" pitchFamily="34" charset="-128"/>
              </a:rPr>
              <a:t>just a guidance</a:t>
            </a:r>
          </a:p>
        </p:txBody>
      </p:sp>
    </p:spTree>
    <p:extLst>
      <p:ext uri="{BB962C8B-B14F-4D97-AF65-F5344CB8AC3E}">
        <p14:creationId xmlns:p14="http://schemas.microsoft.com/office/powerpoint/2010/main" val="54384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B546D1-C999-4179-976B-D614439BC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247" y="668505"/>
            <a:ext cx="7458295" cy="32109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635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  <a:reflection blurRad="6350" stA="52000" endA="300" endPos="3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F9F6DB-747A-4FAE-9FB1-926C95D99B2E}"/>
              </a:ext>
            </a:extLst>
          </p:cNvPr>
          <p:cNvSpPr txBox="1"/>
          <p:nvPr/>
        </p:nvSpPr>
        <p:spPr>
          <a:xfrm>
            <a:off x="3801980" y="5773996"/>
            <a:ext cx="5267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63357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7DFF7D0-4099-4F59-AAD2-F011E02B5884}"/>
              </a:ext>
            </a:extLst>
          </p:cNvPr>
          <p:cNvSpPr/>
          <p:nvPr/>
        </p:nvSpPr>
        <p:spPr>
          <a:xfrm>
            <a:off x="3260270" y="1201799"/>
            <a:ext cx="1034812" cy="103481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B2F1FF3-FD2F-4F9F-890E-8F5652447B72}"/>
              </a:ext>
            </a:extLst>
          </p:cNvPr>
          <p:cNvSpPr/>
          <p:nvPr/>
        </p:nvSpPr>
        <p:spPr>
          <a:xfrm>
            <a:off x="3521044" y="1484440"/>
            <a:ext cx="475972" cy="44555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7127A-A8B2-4E67-8B4D-671CD84EFC66}"/>
              </a:ext>
            </a:extLst>
          </p:cNvPr>
          <p:cNvSpPr txBox="1"/>
          <p:nvPr/>
        </p:nvSpPr>
        <p:spPr>
          <a:xfrm>
            <a:off x="1888838" y="1454933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Quality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320C03-C6F4-41C4-95F2-A2A99FA63640}"/>
              </a:ext>
            </a:extLst>
          </p:cNvPr>
          <p:cNvSpPr txBox="1"/>
          <p:nvPr/>
        </p:nvSpPr>
        <p:spPr>
          <a:xfrm>
            <a:off x="4911214" y="1269645"/>
            <a:ext cx="6666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accent2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Degree to </a:t>
            </a:r>
            <a:r>
              <a:rPr lang="en-US" altLang="ja-JP" sz="2000" b="1" dirty="0">
                <a:latin typeface="Arial Black" panose="020B0A04020102020204" pitchFamily="34" charset="0"/>
                <a:ea typeface="MS PGothic" panose="020B0600070205080204" pitchFamily="34" charset="-128"/>
              </a:rPr>
              <a:t>which a set of inherent properties of a product, system or process </a:t>
            </a:r>
            <a:br>
              <a:rPr lang="en-US" altLang="ja-JP" sz="2000" b="1" dirty="0">
                <a:latin typeface="Arial Black" panose="020B0A04020102020204" pitchFamily="34" charset="0"/>
                <a:ea typeface="MS PGothic" panose="020B0600070205080204" pitchFamily="34" charset="-128"/>
              </a:rPr>
            </a:br>
            <a:r>
              <a:rPr lang="en-US" altLang="ja-JP" sz="2000" b="1" dirty="0">
                <a:solidFill>
                  <a:schemeClr val="accent2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fulfills requirements</a:t>
            </a:r>
            <a:endParaRPr lang="en-GB" altLang="ja-JP" sz="2000" b="1" dirty="0">
              <a:latin typeface="Arial Black" panose="020B0A040201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6FDB23-B6A1-41D6-A4C8-DB2CC46B64A8}"/>
              </a:ext>
            </a:extLst>
          </p:cNvPr>
          <p:cNvSpPr/>
          <p:nvPr/>
        </p:nvSpPr>
        <p:spPr>
          <a:xfrm>
            <a:off x="3265190" y="2873282"/>
            <a:ext cx="1034812" cy="103481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3A066D4-143F-4C0E-AE22-FE872F0B61AF}"/>
              </a:ext>
            </a:extLst>
          </p:cNvPr>
          <p:cNvSpPr/>
          <p:nvPr/>
        </p:nvSpPr>
        <p:spPr>
          <a:xfrm>
            <a:off x="3525964" y="3155923"/>
            <a:ext cx="475972" cy="44555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770152-B615-4412-8E59-E6A6445747F6}"/>
              </a:ext>
            </a:extLst>
          </p:cNvPr>
          <p:cNvSpPr txBox="1"/>
          <p:nvPr/>
        </p:nvSpPr>
        <p:spPr>
          <a:xfrm>
            <a:off x="1893758" y="3126416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Risk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7C6706-F248-4787-96DD-9DD39EC63BDB}"/>
              </a:ext>
            </a:extLst>
          </p:cNvPr>
          <p:cNvSpPr txBox="1"/>
          <p:nvPr/>
        </p:nvSpPr>
        <p:spPr>
          <a:xfrm>
            <a:off x="4916134" y="2925086"/>
            <a:ext cx="6666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ja-JP" sz="2000" b="1" dirty="0">
                <a:latin typeface="Arial Black" panose="020B0A04020102020204" pitchFamily="34" charset="0"/>
                <a:ea typeface="MS PGothic" panose="020B0600070205080204" pitchFamily="34" charset="-128"/>
              </a:rPr>
              <a:t>Combination of the </a:t>
            </a:r>
            <a:r>
              <a:rPr lang="en-US" altLang="ja-JP" sz="2000" b="1" dirty="0">
                <a:solidFill>
                  <a:schemeClr val="accent2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probability </a:t>
            </a:r>
            <a:r>
              <a:rPr lang="en-US" altLang="ja-JP" sz="2000" b="1" dirty="0">
                <a:latin typeface="Arial Black" panose="020B0A04020102020204" pitchFamily="34" charset="0"/>
                <a:ea typeface="MS PGothic" panose="020B0600070205080204" pitchFamily="34" charset="-128"/>
              </a:rPr>
              <a:t>of occurrence of harm and the </a:t>
            </a:r>
            <a:r>
              <a:rPr lang="en-US" altLang="ja-JP" sz="2000" b="1" dirty="0">
                <a:solidFill>
                  <a:schemeClr val="accent2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severity</a:t>
            </a:r>
            <a:r>
              <a:rPr lang="en-US" altLang="ja-JP" sz="2000" b="1" dirty="0">
                <a:latin typeface="Arial Black" panose="020B0A04020102020204" pitchFamily="34" charset="0"/>
                <a:ea typeface="MS PGothic" panose="020B0600070205080204" pitchFamily="34" charset="-128"/>
              </a:rPr>
              <a:t> of that harm</a:t>
            </a:r>
            <a:r>
              <a:rPr lang="en-GB" altLang="ja-JP" sz="2000" b="1" dirty="0">
                <a:latin typeface="Arial Black" panose="020B0A040201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9836A2-03F3-4957-90A3-C98588C5072F}"/>
              </a:ext>
            </a:extLst>
          </p:cNvPr>
          <p:cNvSpPr/>
          <p:nvPr/>
        </p:nvSpPr>
        <p:spPr>
          <a:xfrm>
            <a:off x="3284858" y="4353032"/>
            <a:ext cx="1034812" cy="103481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1F2EF032-8A3A-40B3-81BD-4F2004B13918}"/>
              </a:ext>
            </a:extLst>
          </p:cNvPr>
          <p:cNvSpPr/>
          <p:nvPr/>
        </p:nvSpPr>
        <p:spPr>
          <a:xfrm>
            <a:off x="3545632" y="4635673"/>
            <a:ext cx="475972" cy="44555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4E542D-DF27-4088-AE75-73D022D9188E}"/>
              </a:ext>
            </a:extLst>
          </p:cNvPr>
          <p:cNvSpPr txBox="1"/>
          <p:nvPr/>
        </p:nvSpPr>
        <p:spPr>
          <a:xfrm>
            <a:off x="1131762" y="4606166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Management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04744-491A-430A-A9B9-5D5A121A26E5}"/>
              </a:ext>
            </a:extLst>
          </p:cNvPr>
          <p:cNvSpPr txBox="1"/>
          <p:nvPr/>
        </p:nvSpPr>
        <p:spPr>
          <a:xfrm>
            <a:off x="4935802" y="4404836"/>
            <a:ext cx="6666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ja-JP" sz="2000" b="1" dirty="0">
                <a:latin typeface="Arial Black" panose="020B0A04020102020204" pitchFamily="34" charset="0"/>
                <a:ea typeface="MS PGothic" panose="020B0600070205080204" pitchFamily="34" charset="-128"/>
              </a:rPr>
              <a:t>Systematic </a:t>
            </a:r>
            <a:r>
              <a:rPr lang="en-US" altLang="ja-JP" sz="2000" b="1" dirty="0">
                <a:solidFill>
                  <a:schemeClr val="accent2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process</a:t>
            </a:r>
            <a:r>
              <a:rPr lang="en-US" altLang="ja-JP" sz="2000" b="1" dirty="0">
                <a:latin typeface="Arial Black" panose="020B0A04020102020204" pitchFamily="34" charset="0"/>
                <a:ea typeface="MS PGothic" panose="020B0600070205080204" pitchFamily="34" charset="-128"/>
              </a:rPr>
              <a:t> for the </a:t>
            </a:r>
            <a:r>
              <a:rPr lang="en-US" altLang="ja-JP" sz="2000" b="1" dirty="0">
                <a:solidFill>
                  <a:srgbClr val="04FA44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assessment, </a:t>
            </a:r>
            <a:br>
              <a:rPr lang="en-US" altLang="ja-JP" sz="2000" b="1" dirty="0">
                <a:solidFill>
                  <a:srgbClr val="04FA44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</a:br>
            <a:r>
              <a:rPr lang="en-US" altLang="ja-JP" sz="2000" b="1" dirty="0">
                <a:solidFill>
                  <a:srgbClr val="04FA44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control, communication and review</a:t>
            </a:r>
            <a:r>
              <a:rPr lang="en-US" altLang="ja-JP" sz="2000" b="1" dirty="0">
                <a:latin typeface="Arial Black" panose="020B0A04020102020204" pitchFamily="34" charset="0"/>
                <a:ea typeface="MS PGothic" panose="020B0600070205080204" pitchFamily="34" charset="-128"/>
              </a:rPr>
              <a:t> of risks to the quality of the drug (medicinal) product </a:t>
            </a:r>
            <a:br>
              <a:rPr lang="en-US" altLang="ja-JP" sz="2000" b="1" dirty="0">
                <a:latin typeface="Arial Black" panose="020B0A04020102020204" pitchFamily="34" charset="0"/>
                <a:ea typeface="MS PGothic" panose="020B0600070205080204" pitchFamily="34" charset="-128"/>
              </a:rPr>
            </a:br>
            <a:r>
              <a:rPr lang="en-US" altLang="ja-JP" sz="2000" b="1" dirty="0">
                <a:solidFill>
                  <a:schemeClr val="accent2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across the product lifecycle</a:t>
            </a:r>
            <a:r>
              <a:rPr lang="en-GB" altLang="ja-JP" sz="2000" dirty="0">
                <a:latin typeface="Arial Black" panose="020B0A040201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7CA6E1-C762-4490-9751-56BD5DD8FE18}"/>
              </a:ext>
            </a:extLst>
          </p:cNvPr>
          <p:cNvSpPr txBox="1"/>
          <p:nvPr/>
        </p:nvSpPr>
        <p:spPr>
          <a:xfrm>
            <a:off x="5560142" y="274617"/>
            <a:ext cx="2252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154276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99D5F-D681-4405-859B-025238BAE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924" y="53534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ja-JP" sz="4400" b="1" dirty="0">
                <a:solidFill>
                  <a:schemeClr val="tx1"/>
                </a:solidFill>
                <a:ea typeface="MS PGothic" panose="020B0600070205080204" pitchFamily="34" charset="-128"/>
              </a:rPr>
              <a:t>From “Risk” to “Quality Risk Management”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51D636-1831-41C8-AEDB-C872A59D811C}"/>
              </a:ext>
            </a:extLst>
          </p:cNvPr>
          <p:cNvSpPr txBox="1">
            <a:spLocks noChangeArrowheads="1"/>
          </p:cNvSpPr>
          <p:nvPr/>
        </p:nvSpPr>
        <p:spPr>
          <a:xfrm>
            <a:off x="2943663" y="2555095"/>
            <a:ext cx="6304673" cy="2640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altLang="ja-JP" sz="4000" b="1" dirty="0">
                <a:solidFill>
                  <a:schemeClr val="accent2"/>
                </a:solidFill>
                <a:ea typeface="MS PGothic" panose="020B0600070205080204" pitchFamily="34" charset="-128"/>
              </a:rPr>
              <a:t>What does it mean?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ja-JP" sz="4000" b="1" dirty="0">
                <a:solidFill>
                  <a:schemeClr val="accent2"/>
                </a:solidFill>
                <a:ea typeface="MS PGothic" panose="020B0600070205080204" pitchFamily="34" charset="-128"/>
              </a:rPr>
              <a:t>What is it worth?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ja-JP" sz="4000" b="1" dirty="0">
                <a:solidFill>
                  <a:schemeClr val="accent2"/>
                </a:solidFill>
                <a:ea typeface="MS PGothic" panose="020B0600070205080204" pitchFamily="34" charset="-128"/>
              </a:rPr>
              <a:t>Where does it lead?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F38B9-B890-4414-B45A-EBD33EC2B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336" y="2685296"/>
            <a:ext cx="2506128" cy="417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9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61A9-46DF-419C-A439-364A2896D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266" y="476626"/>
            <a:ext cx="9633489" cy="155865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Quantitatively: The risk shall be provided with numerical values ”1”, “2”, “3”, “4” and “5” Severity of risk shall be categorized </a:t>
            </a:r>
            <a:endParaRPr lang="en-US" sz="28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5D9330-8809-41A1-AFA2-5A1F6D652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762111"/>
              </p:ext>
            </p:extLst>
          </p:nvPr>
        </p:nvGraphicFramePr>
        <p:xfrm>
          <a:off x="1404119" y="2035278"/>
          <a:ext cx="10409339" cy="4542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1533">
                  <a:extLst>
                    <a:ext uri="{9D8B030D-6E8A-4147-A177-3AD203B41FA5}">
                      <a16:colId xmlns:a16="http://schemas.microsoft.com/office/drawing/2014/main" val="1687817182"/>
                    </a:ext>
                  </a:extLst>
                </a:gridCol>
                <a:gridCol w="7470855">
                  <a:extLst>
                    <a:ext uri="{9D8B030D-6E8A-4147-A177-3AD203B41FA5}">
                      <a16:colId xmlns:a16="http://schemas.microsoft.com/office/drawing/2014/main" val="3078832855"/>
                    </a:ext>
                  </a:extLst>
                </a:gridCol>
                <a:gridCol w="1156951">
                  <a:extLst>
                    <a:ext uri="{9D8B030D-6E8A-4147-A177-3AD203B41FA5}">
                      <a16:colId xmlns:a16="http://schemas.microsoft.com/office/drawing/2014/main" val="3785171372"/>
                    </a:ext>
                  </a:extLst>
                </a:gridCol>
              </a:tblGrid>
              <a:tr h="430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Category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Description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Score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5807258"/>
                  </a:ext>
                </a:extLst>
              </a:tr>
              <a:tr h="920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Critical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Very significant and having catastrophic impact on product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7771380"/>
                  </a:ext>
                </a:extLst>
              </a:tr>
              <a:tr h="920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High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Significant losses and require timely addressable management intervention required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4154937"/>
                  </a:ext>
                </a:extLst>
              </a:tr>
              <a:tr h="920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Moderate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Loss of operating capability, long term of problem causes adverse effect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2735927"/>
                  </a:ext>
                </a:extLst>
              </a:tr>
              <a:tr h="430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Minor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Impact on operations and efficiency, but limited effect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6727981"/>
                  </a:ext>
                </a:extLst>
              </a:tr>
              <a:tr h="920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Insignificant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Very minor or no impact on operational efficiency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180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9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FE2E-B68A-45D8-B3F0-15E08923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453" y="64354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Likelihood of risk shall categorize </a:t>
            </a:r>
            <a:endParaRPr lang="en-US" sz="66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CB5E8B-F699-4B0E-97AF-D8E5FC268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553992"/>
              </p:ext>
            </p:extLst>
          </p:nvPr>
        </p:nvGraphicFramePr>
        <p:xfrm>
          <a:off x="1646791" y="2050026"/>
          <a:ext cx="9964733" cy="3992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0903">
                  <a:extLst>
                    <a:ext uri="{9D8B030D-6E8A-4147-A177-3AD203B41FA5}">
                      <a16:colId xmlns:a16="http://schemas.microsoft.com/office/drawing/2014/main" val="807202873"/>
                    </a:ext>
                  </a:extLst>
                </a:gridCol>
                <a:gridCol w="5980297">
                  <a:extLst>
                    <a:ext uri="{9D8B030D-6E8A-4147-A177-3AD203B41FA5}">
                      <a16:colId xmlns:a16="http://schemas.microsoft.com/office/drawing/2014/main" val="1695549146"/>
                    </a:ext>
                  </a:extLst>
                </a:gridCol>
                <a:gridCol w="1423533">
                  <a:extLst>
                    <a:ext uri="{9D8B030D-6E8A-4147-A177-3AD203B41FA5}">
                      <a16:colId xmlns:a16="http://schemas.microsoft.com/office/drawing/2014/main" val="864537008"/>
                    </a:ext>
                  </a:extLst>
                </a:gridCol>
              </a:tblGrid>
              <a:tr h="665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Category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384" marR="1123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Description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384" marR="1123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Score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384" marR="112384" marT="0" marB="0" anchor="ctr"/>
                </a:tc>
                <a:extLst>
                  <a:ext uri="{0D108BD9-81ED-4DB2-BD59-A6C34878D82A}">
                    <a16:rowId xmlns:a16="http://schemas.microsoft.com/office/drawing/2014/main" val="2988871624"/>
                  </a:ext>
                </a:extLst>
              </a:tr>
              <a:tr h="665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Almost certain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384" marR="11238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Is expected to occur in most circumstances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384" marR="1123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384" marR="112384" marT="0" marB="0" anchor="ctr"/>
                </a:tc>
                <a:extLst>
                  <a:ext uri="{0D108BD9-81ED-4DB2-BD59-A6C34878D82A}">
                    <a16:rowId xmlns:a16="http://schemas.microsoft.com/office/drawing/2014/main" val="514242093"/>
                  </a:ext>
                </a:extLst>
              </a:tr>
              <a:tr h="665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Likely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384" marR="11238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Will probably occur in most circumstances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384" marR="1123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384" marR="112384" marT="0" marB="0" anchor="ctr"/>
                </a:tc>
                <a:extLst>
                  <a:ext uri="{0D108BD9-81ED-4DB2-BD59-A6C34878D82A}">
                    <a16:rowId xmlns:a16="http://schemas.microsoft.com/office/drawing/2014/main" val="505831216"/>
                  </a:ext>
                </a:extLst>
              </a:tr>
              <a:tr h="665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Possible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384" marR="11238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Will probably occur at some time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384" marR="1123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384" marR="112384" marT="0" marB="0" anchor="ctr"/>
                </a:tc>
                <a:extLst>
                  <a:ext uri="{0D108BD9-81ED-4DB2-BD59-A6C34878D82A}">
                    <a16:rowId xmlns:a16="http://schemas.microsoft.com/office/drawing/2014/main" val="1646197587"/>
                  </a:ext>
                </a:extLst>
              </a:tr>
              <a:tr h="665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Unlikely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384" marR="11238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Could occur at some time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384" marR="1123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4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384" marR="112384" marT="0" marB="0" anchor="ctr"/>
                </a:tc>
                <a:extLst>
                  <a:ext uri="{0D108BD9-81ED-4DB2-BD59-A6C34878D82A}">
                    <a16:rowId xmlns:a16="http://schemas.microsoft.com/office/drawing/2014/main" val="486997612"/>
                  </a:ext>
                </a:extLst>
              </a:tr>
              <a:tr h="665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Rare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384" marR="11238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May occur in exceptional circumstances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384" marR="1123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5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384" marR="112384" marT="0" marB="0" anchor="ctr"/>
                </a:tc>
                <a:extLst>
                  <a:ext uri="{0D108BD9-81ED-4DB2-BD59-A6C34878D82A}">
                    <a16:rowId xmlns:a16="http://schemas.microsoft.com/office/drawing/2014/main" val="476507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72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3786E959-D5DF-4B81-ADF2-DF1E4AB24B1C}"/>
              </a:ext>
            </a:extLst>
          </p:cNvPr>
          <p:cNvSpPr txBox="1">
            <a:spLocks/>
          </p:cNvSpPr>
          <p:nvPr/>
        </p:nvSpPr>
        <p:spPr>
          <a:xfrm>
            <a:off x="1592228" y="491526"/>
            <a:ext cx="10400917" cy="549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RISK BASED CONCPET &amp; PRINCIPLES</a:t>
            </a:r>
            <a:endParaRPr lang="ko-KR" alt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EBAB2EE-525F-4F8C-8EDE-593F1C5F46AE}"/>
              </a:ext>
            </a:extLst>
          </p:cNvPr>
          <p:cNvGrpSpPr/>
          <p:nvPr/>
        </p:nvGrpSpPr>
        <p:grpSpPr>
          <a:xfrm>
            <a:off x="3468366" y="2946088"/>
            <a:ext cx="5235989" cy="3791294"/>
            <a:chOff x="2925524" y="1738807"/>
            <a:chExt cx="3292952" cy="2838752"/>
          </a:xfrm>
        </p:grpSpPr>
        <p:sp>
          <p:nvSpPr>
            <p:cNvPr id="37" name="Isosceles Triangle 7">
              <a:extLst>
                <a:ext uri="{FF2B5EF4-FFF2-40B4-BE49-F238E27FC236}">
                  <a16:creationId xmlns:a16="http://schemas.microsoft.com/office/drawing/2014/main" id="{4A8F3573-E2F3-45BF-93C7-6741997AA270}"/>
                </a:ext>
              </a:extLst>
            </p:cNvPr>
            <p:cNvSpPr/>
            <p:nvPr/>
          </p:nvSpPr>
          <p:spPr>
            <a:xfrm>
              <a:off x="3753374" y="1738807"/>
              <a:ext cx="1637253" cy="1411425"/>
            </a:xfrm>
            <a:custGeom>
              <a:avLst/>
              <a:gdLst/>
              <a:ahLst/>
              <a:cxnLst/>
              <a:rect l="l" t="t" r="r" b="b"/>
              <a:pathLst>
                <a:path w="1637253" h="1411425">
                  <a:moveTo>
                    <a:pt x="818626" y="0"/>
                  </a:moveTo>
                  <a:lnTo>
                    <a:pt x="1637253" y="1411425"/>
                  </a:lnTo>
                  <a:lnTo>
                    <a:pt x="0" y="14114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Isosceles Triangle 1">
              <a:extLst>
                <a:ext uri="{FF2B5EF4-FFF2-40B4-BE49-F238E27FC236}">
                  <a16:creationId xmlns:a16="http://schemas.microsoft.com/office/drawing/2014/main" id="{D7C2D70A-0D73-4B5F-B448-0207A637CBA1}"/>
                </a:ext>
              </a:extLst>
            </p:cNvPr>
            <p:cNvSpPr/>
            <p:nvPr/>
          </p:nvSpPr>
          <p:spPr>
            <a:xfrm>
              <a:off x="4604253" y="3206774"/>
              <a:ext cx="1614223" cy="1370785"/>
            </a:xfrm>
            <a:custGeom>
              <a:avLst/>
              <a:gdLst/>
              <a:ahLst/>
              <a:cxnLst/>
              <a:rect l="l" t="t" r="r" b="b"/>
              <a:pathLst>
                <a:path w="1614223" h="1370785">
                  <a:moveTo>
                    <a:pt x="0" y="0"/>
                  </a:moveTo>
                  <a:lnTo>
                    <a:pt x="819168" y="0"/>
                  </a:lnTo>
                  <a:lnTo>
                    <a:pt x="1614223" y="1370785"/>
                  </a:lnTo>
                  <a:lnTo>
                    <a:pt x="0" y="13707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Isosceles Triangle 6">
              <a:extLst>
                <a:ext uri="{FF2B5EF4-FFF2-40B4-BE49-F238E27FC236}">
                  <a16:creationId xmlns:a16="http://schemas.microsoft.com/office/drawing/2014/main" id="{0305A261-3A40-4FAA-8D94-AE008A463501}"/>
                </a:ext>
              </a:extLst>
            </p:cNvPr>
            <p:cNvSpPr/>
            <p:nvPr/>
          </p:nvSpPr>
          <p:spPr>
            <a:xfrm>
              <a:off x="2925524" y="3206774"/>
              <a:ext cx="1598321" cy="1370785"/>
            </a:xfrm>
            <a:custGeom>
              <a:avLst/>
              <a:gdLst/>
              <a:ahLst/>
              <a:cxnLst/>
              <a:rect l="l" t="t" r="r" b="b"/>
              <a:pathLst>
                <a:path w="1598321" h="1370785">
                  <a:moveTo>
                    <a:pt x="795055" y="0"/>
                  </a:moveTo>
                  <a:lnTo>
                    <a:pt x="1598321" y="0"/>
                  </a:lnTo>
                  <a:lnTo>
                    <a:pt x="1598321" y="1370785"/>
                  </a:lnTo>
                  <a:lnTo>
                    <a:pt x="0" y="13707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E88A78D-76C2-4F33-A144-F8A289679C06}"/>
              </a:ext>
            </a:extLst>
          </p:cNvPr>
          <p:cNvGrpSpPr/>
          <p:nvPr/>
        </p:nvGrpSpPr>
        <p:grpSpPr>
          <a:xfrm>
            <a:off x="3138880" y="1305621"/>
            <a:ext cx="5997530" cy="1729167"/>
            <a:chOff x="803640" y="3314632"/>
            <a:chExt cx="2144434" cy="112504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ED91A68-0DB3-490E-9930-143C975852CB}"/>
                </a:ext>
              </a:extLst>
            </p:cNvPr>
            <p:cNvSpPr txBox="1"/>
            <p:nvPr/>
          </p:nvSpPr>
          <p:spPr>
            <a:xfrm>
              <a:off x="803640" y="3608648"/>
              <a:ext cx="2059657" cy="83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br>
                <a:rPr lang="en-GB" altLang="ja-JP" sz="1200" b="1" dirty="0">
                  <a:ea typeface="MS PGothic" panose="020B0600070205080204" pitchFamily="50" charset="-128"/>
                </a:rPr>
              </a:br>
              <a:br>
                <a:rPr lang="en-GB" altLang="ja-JP" sz="500" b="1" dirty="0">
                  <a:ea typeface="MS PGothic" panose="020B0600070205080204" pitchFamily="50" charset="-128"/>
                </a:rPr>
              </a:br>
              <a:r>
                <a:rPr lang="en-GB" altLang="ja-JP" sz="2000" b="1" dirty="0">
                  <a:solidFill>
                    <a:srgbClr val="00B0F0"/>
                  </a:solidFill>
                  <a:ea typeface="MS PGothic" panose="020B0600070205080204" pitchFamily="50" charset="-128"/>
                </a:rPr>
                <a:t>Past:	Data transfer / Variable output </a:t>
              </a:r>
            </a:p>
            <a:p>
              <a:pPr algn="ctr" eaLnBrk="1" hangingPunct="1">
                <a:defRPr/>
              </a:pPr>
              <a:r>
                <a:rPr lang="en-GB" altLang="ja-JP" sz="2000" b="1" dirty="0">
                  <a:solidFill>
                    <a:srgbClr val="00B0F0"/>
                  </a:solidFill>
                  <a:ea typeface="MS PGothic" panose="020B0600070205080204" pitchFamily="50" charset="-128"/>
                </a:rPr>
                <a:t>Present:	Knowledge transfer / Science based / Consistent output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B111231-FB56-43B0-83C2-5D2254CCDCD2}"/>
                </a:ext>
              </a:extLst>
            </p:cNvPr>
            <p:cNvSpPr txBox="1"/>
            <p:nvPr/>
          </p:nvSpPr>
          <p:spPr>
            <a:xfrm>
              <a:off x="888417" y="3314632"/>
              <a:ext cx="2059657" cy="540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ja-JP" sz="2400" b="1" u="sng" dirty="0">
                  <a:solidFill>
                    <a:srgbClr val="0070C0"/>
                  </a:solidFill>
                  <a:latin typeface="Arial Black" panose="020B0A04020102020204" pitchFamily="34" charset="0"/>
                  <a:ea typeface="MS PGothic" panose="020B0600070205080204" pitchFamily="50" charset="-128"/>
                </a:rPr>
                <a:t>Pharmaceutical Development (Q8)</a:t>
              </a:r>
              <a:endParaRPr lang="ko-KR" alt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DD9405B-E916-4E58-9195-82C009DCF891}"/>
              </a:ext>
            </a:extLst>
          </p:cNvPr>
          <p:cNvGrpSpPr/>
          <p:nvPr/>
        </p:nvGrpSpPr>
        <p:grpSpPr>
          <a:xfrm>
            <a:off x="895542" y="3180443"/>
            <a:ext cx="4395020" cy="2571319"/>
            <a:chOff x="803640" y="3295670"/>
            <a:chExt cx="2205224" cy="111521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F6FB96A-4B2F-4B72-9C6A-7CABD3033AA0}"/>
                </a:ext>
              </a:extLst>
            </p:cNvPr>
            <p:cNvSpPr txBox="1"/>
            <p:nvPr/>
          </p:nvSpPr>
          <p:spPr>
            <a:xfrm>
              <a:off x="803640" y="3579862"/>
              <a:ext cx="2205224" cy="83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defRPr/>
              </a:pPr>
              <a:br>
                <a:rPr lang="en-GB" altLang="ja-JP" sz="1200" b="1" dirty="0">
                  <a:ea typeface="MS PGothic" panose="020B0600070205080204" pitchFamily="50" charset="-128"/>
                </a:rPr>
              </a:br>
              <a:br>
                <a:rPr lang="en-GB" altLang="ja-JP" sz="500" b="1" dirty="0">
                  <a:ea typeface="MS PGothic" panose="020B0600070205080204" pitchFamily="50" charset="-128"/>
                </a:rPr>
              </a:br>
              <a:r>
                <a:rPr lang="en-GB" altLang="ja-JP" sz="2000" b="1" dirty="0">
                  <a:solidFill>
                    <a:schemeClr val="accent2">
                      <a:lumMod val="75000"/>
                    </a:schemeClr>
                  </a:solidFill>
                  <a:ea typeface="MS PGothic" panose="020B0600070205080204" pitchFamily="50" charset="-128"/>
                </a:rPr>
                <a:t>Past: Used, however poorly defined </a:t>
              </a:r>
            </a:p>
            <a:p>
              <a:pPr eaLnBrk="1" hangingPunct="1">
                <a:defRPr/>
              </a:pPr>
              <a:r>
                <a:rPr lang="en-GB" altLang="ja-JP" sz="2000" b="1" dirty="0">
                  <a:solidFill>
                    <a:schemeClr val="accent2">
                      <a:lumMod val="75000"/>
                    </a:schemeClr>
                  </a:solidFill>
                  <a:ea typeface="MS PGothic" panose="020B0600070205080204" pitchFamily="50" charset="-128"/>
                </a:rPr>
                <a:t>Present:	Opportunity to use structured</a:t>
              </a:r>
              <a:br>
                <a:rPr lang="en-GB" altLang="ja-JP" sz="2000" b="1" dirty="0">
                  <a:solidFill>
                    <a:schemeClr val="accent2">
                      <a:lumMod val="75000"/>
                    </a:schemeClr>
                  </a:solidFill>
                  <a:ea typeface="MS PGothic" panose="020B0600070205080204" pitchFamily="50" charset="-128"/>
                </a:rPr>
              </a:br>
              <a:r>
                <a:rPr lang="en-GB" altLang="ja-JP" sz="2000" b="1" dirty="0">
                  <a:solidFill>
                    <a:schemeClr val="accent2">
                      <a:lumMod val="75000"/>
                    </a:schemeClr>
                  </a:solidFill>
                  <a:ea typeface="MS PGothic" panose="020B0600070205080204" pitchFamily="50" charset="-128"/>
                </a:rPr>
                <a:t>process thinking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8B887D9-0C44-49C6-89CD-CFBF5275C82A}"/>
                </a:ext>
              </a:extLst>
            </p:cNvPr>
            <p:cNvSpPr txBox="1"/>
            <p:nvPr/>
          </p:nvSpPr>
          <p:spPr>
            <a:xfrm>
              <a:off x="803640" y="3295670"/>
              <a:ext cx="2059657" cy="540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ja-JP" sz="2400" b="1" u="sng" dirty="0">
                  <a:solidFill>
                    <a:schemeClr val="accent2"/>
                  </a:solidFill>
                  <a:latin typeface="Arial Black" panose="020B0A04020102020204" pitchFamily="34" charset="0"/>
                  <a:ea typeface="MS PGothic" panose="020B0600070205080204" pitchFamily="50" charset="-128"/>
                </a:rPr>
                <a:t>Quality Risk Management (Q9)</a:t>
              </a:r>
              <a:endParaRPr lang="ko-KR" altLang="en-US" sz="2400" b="1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B23C26A-A674-4B37-986A-AA164376CC1E}"/>
              </a:ext>
            </a:extLst>
          </p:cNvPr>
          <p:cNvGrpSpPr/>
          <p:nvPr/>
        </p:nvGrpSpPr>
        <p:grpSpPr>
          <a:xfrm>
            <a:off x="7515880" y="3946819"/>
            <a:ext cx="4679728" cy="1919624"/>
            <a:chOff x="576444" y="3320019"/>
            <a:chExt cx="2348078" cy="124895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0346BA1-190D-4485-AFAF-E39916C793E0}"/>
                </a:ext>
              </a:extLst>
            </p:cNvPr>
            <p:cNvSpPr txBox="1"/>
            <p:nvPr/>
          </p:nvSpPr>
          <p:spPr>
            <a:xfrm>
              <a:off x="914736" y="3737949"/>
              <a:ext cx="2009786" cy="83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br>
                <a:rPr lang="en-GB" altLang="ja-JP" sz="1200" b="1" dirty="0">
                  <a:solidFill>
                    <a:schemeClr val="accent4"/>
                  </a:solidFill>
                  <a:ea typeface="MS PGothic" panose="020B0600070205080204" pitchFamily="50" charset="-128"/>
                </a:rPr>
              </a:br>
              <a:br>
                <a:rPr lang="en-GB" altLang="ja-JP" sz="500" b="1" dirty="0">
                  <a:solidFill>
                    <a:schemeClr val="accent4"/>
                  </a:solidFill>
                  <a:ea typeface="MS PGothic" panose="020B0600070205080204" pitchFamily="50" charset="-128"/>
                </a:rPr>
              </a:br>
              <a:r>
                <a:rPr lang="en-GB" altLang="ja-JP" sz="2000" b="1" dirty="0">
                  <a:solidFill>
                    <a:schemeClr val="accent4"/>
                  </a:solidFill>
                  <a:ea typeface="MS PGothic" panose="020B0600070205080204" pitchFamily="50" charset="-128"/>
                </a:rPr>
                <a:t>Past:	GMP checklist</a:t>
              </a:r>
              <a:r>
                <a:rPr lang="en-GB" altLang="ja-JP" sz="2000" dirty="0">
                  <a:solidFill>
                    <a:schemeClr val="accent4"/>
                  </a:solidFill>
                  <a:ea typeface="MS PGothic" panose="020B0600070205080204" pitchFamily="50" charset="-128"/>
                </a:rPr>
                <a:t> </a:t>
              </a:r>
              <a:endParaRPr lang="en-GB" altLang="ja-JP" sz="900" b="1" dirty="0">
                <a:solidFill>
                  <a:schemeClr val="accent4"/>
                </a:solidFill>
                <a:ea typeface="MS PGothic" panose="020B0600070205080204" pitchFamily="50" charset="-128"/>
              </a:endParaRPr>
            </a:p>
            <a:p>
              <a:pPr eaLnBrk="1" hangingPunct="1">
                <a:defRPr/>
              </a:pPr>
              <a:r>
                <a:rPr lang="en-GB" altLang="ja-JP" sz="2000" b="1" dirty="0">
                  <a:solidFill>
                    <a:schemeClr val="accent4"/>
                  </a:solidFill>
                  <a:ea typeface="MS PGothic" panose="020B0600070205080204" pitchFamily="50" charset="-128"/>
                </a:rPr>
                <a:t>Future:	Quality Systems across product  life cycle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A04C540-4860-4DFD-9446-E166B3DD4434}"/>
                </a:ext>
              </a:extLst>
            </p:cNvPr>
            <p:cNvSpPr txBox="1"/>
            <p:nvPr/>
          </p:nvSpPr>
          <p:spPr>
            <a:xfrm>
              <a:off x="576444" y="3320019"/>
              <a:ext cx="2059657" cy="540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ja-JP" sz="2400" b="1" u="sng" dirty="0">
                  <a:solidFill>
                    <a:schemeClr val="accent4"/>
                  </a:solidFill>
                  <a:latin typeface="Arial Black" panose="020B0A04020102020204" pitchFamily="34" charset="0"/>
                  <a:ea typeface="MS PGothic" panose="020B0600070205080204" pitchFamily="50" charset="-128"/>
                </a:rPr>
                <a:t>Pharmaceutical Quality Systems (Q10)</a:t>
              </a:r>
              <a:endParaRPr lang="ko-KR" altLang="en-US" sz="2400" b="1" dirty="0">
                <a:solidFill>
                  <a:schemeClr val="accent4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10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27084-2F20-4E99-8947-024F40E6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ea typeface="MS PGothic" panose="020B0600070205080204" pitchFamily="34" charset="-128"/>
              </a:rPr>
              <a:t>How Q9 interacts with Q8 and Q10</a:t>
            </a:r>
            <a:endParaRPr lang="en-US" b="1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846E0C-65FD-487C-A11D-0BE55CFFD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094" y="2248261"/>
            <a:ext cx="4341812" cy="3640137"/>
          </a:xfrm>
          <a:prstGeom prst="rect">
            <a:avLst/>
          </a:prstGeom>
          <a:gradFill rotWithShape="1">
            <a:gsLst>
              <a:gs pos="0">
                <a:srgbClr val="04FA44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ja-JP" sz="2400">
              <a:ea typeface="MS PGothic" panose="020B0600070205080204" pitchFamily="34" charset="-128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55EB5FB-1C64-48B6-B622-F8FEA7A1710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2321719" y="2135548"/>
            <a:ext cx="54927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400">
                <a:solidFill>
                  <a:srgbClr val="996600"/>
                </a:solidFill>
                <a:ea typeface="MS PGothic" panose="020B0600070205080204" pitchFamily="34" charset="-128"/>
              </a:rPr>
              <a:t>Risk from Manufacturing site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76BDAD49-E11D-410A-98BD-3586072334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9431" y="3550011"/>
            <a:ext cx="0" cy="1439862"/>
          </a:xfrm>
          <a:prstGeom prst="line">
            <a:avLst/>
          </a:prstGeom>
          <a:noFill/>
          <a:ln w="76200">
            <a:solidFill>
              <a:srgbClr val="99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4B3DA51E-B296-442E-87D1-D1588727E5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9356" y="5423261"/>
            <a:ext cx="15970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7782E9A5-E7C1-44EF-BBAC-A62A0869D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956" y="2589573"/>
            <a:ext cx="16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ja-JP" sz="2400">
              <a:ea typeface="MS PGothic" panose="020B0600070205080204" pitchFamily="34" charset="-128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C503D687-07B8-4953-A9D3-4622B3FFD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306" y="2181586"/>
            <a:ext cx="93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400">
                <a:solidFill>
                  <a:schemeClr val="accent1"/>
                </a:solidFill>
                <a:ea typeface="MS PGothic" panose="020B0600070205080204" pitchFamily="34" charset="-128"/>
              </a:rPr>
              <a:t>High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A3FFF544-587B-4F6B-A119-DD0377300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331" y="5397861"/>
            <a:ext cx="93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400">
                <a:solidFill>
                  <a:srgbClr val="04FA44"/>
                </a:solidFill>
                <a:ea typeface="MS PGothic" panose="020B0600070205080204" pitchFamily="34" charset="-128"/>
              </a:rPr>
              <a:t>Low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B9B1077B-4460-4980-9715-6EDCC9D95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281" y="5901098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400">
                <a:solidFill>
                  <a:schemeClr val="accent1"/>
                </a:solidFill>
                <a:ea typeface="MS PGothic" panose="020B0600070205080204" pitchFamily="34" charset="-128"/>
              </a:rPr>
              <a:t>High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51201214-B7E7-4C9F-A0E9-5BBAAF139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181" y="5877286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400">
                <a:solidFill>
                  <a:srgbClr val="04FA44"/>
                </a:solidFill>
                <a:ea typeface="MS PGothic" panose="020B0600070205080204" pitchFamily="34" charset="-128"/>
              </a:rPr>
              <a:t>Low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CDEDBB2E-C388-48CF-BF94-77F01D50F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919" y="3957998"/>
            <a:ext cx="265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ja-JP" sz="2400">
              <a:ea typeface="MS PGothic" panose="020B0600070205080204" pitchFamily="34" charset="-128"/>
            </a:endParaRPr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6DF8E3E9-8635-4A1C-AAAF-A957E7FC2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3894" y="3742098"/>
            <a:ext cx="331787" cy="360363"/>
          </a:xfrm>
          <a:prstGeom prst="star5">
            <a:avLst/>
          </a:prstGeom>
          <a:solidFill>
            <a:schemeClr val="folHlink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5" name="AutoShape 16">
            <a:extLst>
              <a:ext uri="{FF2B5EF4-FFF2-40B4-BE49-F238E27FC236}">
                <a16:creationId xmlns:a16="http://schemas.microsoft.com/office/drawing/2014/main" id="{4034B831-6708-43BA-B051-11EC741A7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931" y="4918436"/>
            <a:ext cx="333375" cy="360362"/>
          </a:xfrm>
          <a:prstGeom prst="star5">
            <a:avLst/>
          </a:prstGeom>
          <a:solidFill>
            <a:schemeClr val="folHlink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grpSp>
        <p:nvGrpSpPr>
          <p:cNvPr id="16" name="Group 17">
            <a:extLst>
              <a:ext uri="{FF2B5EF4-FFF2-40B4-BE49-F238E27FC236}">
                <a16:creationId xmlns:a16="http://schemas.microsoft.com/office/drawing/2014/main" id="{44E92DA0-5B09-42C6-8103-C2C79A1D5358}"/>
              </a:ext>
            </a:extLst>
          </p:cNvPr>
          <p:cNvGrpSpPr>
            <a:grpSpLocks/>
          </p:cNvGrpSpPr>
          <p:nvPr/>
        </p:nvGrpSpPr>
        <p:grpSpPr bwMode="auto">
          <a:xfrm>
            <a:off x="8665369" y="3550011"/>
            <a:ext cx="1979612" cy="2100262"/>
            <a:chOff x="4844" y="2069"/>
            <a:chExt cx="1351" cy="1323"/>
          </a:xfrm>
        </p:grpSpPr>
        <p:sp>
          <p:nvSpPr>
            <p:cNvPr id="17" name="AutoShape 18">
              <a:extLst>
                <a:ext uri="{FF2B5EF4-FFF2-40B4-BE49-F238E27FC236}">
                  <a16:creationId xmlns:a16="http://schemas.microsoft.com/office/drawing/2014/main" id="{6151EFB9-5928-4911-AD79-BD03D5D90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3" y="2069"/>
              <a:ext cx="338" cy="273"/>
            </a:xfrm>
            <a:prstGeom prst="star5">
              <a:avLst/>
            </a:prstGeom>
            <a:solidFill>
              <a:schemeClr val="folHlink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18" name="Text Box 19">
              <a:extLst>
                <a:ext uri="{FF2B5EF4-FFF2-40B4-BE49-F238E27FC236}">
                  <a16:creationId xmlns:a16="http://schemas.microsoft.com/office/drawing/2014/main" id="{737C1EAE-DDC8-45C3-B80D-5399E5553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4" y="2414"/>
              <a:ext cx="1351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2400">
                  <a:ea typeface="MS PGothic" panose="020B0600070205080204" pitchFamily="34" charset="-128"/>
                </a:rPr>
                <a:t>Using Q9 </a:t>
              </a:r>
              <a:br>
                <a:rPr lang="en-US" altLang="ja-JP" sz="2400">
                  <a:ea typeface="MS PGothic" panose="020B0600070205080204" pitchFamily="34" charset="-128"/>
                </a:rPr>
              </a:br>
              <a:r>
                <a:rPr lang="en-US" altLang="ja-JP" sz="2400">
                  <a:ea typeface="MS PGothic" panose="020B0600070205080204" pitchFamily="34" charset="-128"/>
                </a:rPr>
                <a:t>Quality Risk Management </a:t>
              </a:r>
              <a:br>
                <a:rPr lang="en-US" altLang="ja-JP" sz="2400">
                  <a:ea typeface="MS PGothic" panose="020B0600070205080204" pitchFamily="34" charset="-128"/>
                </a:rPr>
              </a:br>
              <a:r>
                <a:rPr lang="en-US" altLang="ja-JP" sz="2400">
                  <a:ea typeface="MS PGothic" panose="020B0600070205080204" pitchFamily="34" charset="-128"/>
                </a:rPr>
                <a:t>principles</a:t>
              </a:r>
            </a:p>
          </p:txBody>
        </p:sp>
      </p:grpSp>
      <p:sp>
        <p:nvSpPr>
          <p:cNvPr id="19" name="Line 20">
            <a:extLst>
              <a:ext uri="{FF2B5EF4-FFF2-40B4-BE49-F238E27FC236}">
                <a16:creationId xmlns:a16="http://schemas.microsoft.com/office/drawing/2014/main" id="{9E20D49F-402D-4126-8258-4ADCC8722B3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47294" y="1749786"/>
            <a:ext cx="1587" cy="4148137"/>
          </a:xfrm>
          <a:prstGeom prst="line">
            <a:avLst/>
          </a:prstGeom>
          <a:noFill/>
          <a:ln w="88900">
            <a:solidFill>
              <a:srgbClr val="CC3300"/>
            </a:solidFill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1">
            <a:extLst>
              <a:ext uri="{FF2B5EF4-FFF2-40B4-BE49-F238E27FC236}">
                <a16:creationId xmlns:a16="http://schemas.microsoft.com/office/drawing/2014/main" id="{E99696C2-297B-425A-97EC-A1FF6C9B0C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7294" y="5855061"/>
            <a:ext cx="4768850" cy="0"/>
          </a:xfrm>
          <a:prstGeom prst="line">
            <a:avLst/>
          </a:prstGeom>
          <a:noFill/>
          <a:ln w="88900">
            <a:solidFill>
              <a:schemeClr val="accent2"/>
            </a:solidFill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" name="Object 22">
            <a:extLst>
              <a:ext uri="{FF2B5EF4-FFF2-40B4-BE49-F238E27FC236}">
                <a16:creationId xmlns:a16="http://schemas.microsoft.com/office/drawing/2014/main" id="{C49A40C0-F5F9-4B73-B560-1AEDF9A16C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02543"/>
              </p:ext>
            </p:extLst>
          </p:nvPr>
        </p:nvGraphicFramePr>
        <p:xfrm>
          <a:off x="4550569" y="2483211"/>
          <a:ext cx="2878137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Visio" r:id="rId3" imgW="0" imgH="0" progId="Visio.Drawing.6">
                  <p:embed/>
                </p:oleObj>
              </mc:Choice>
              <mc:Fallback>
                <p:oleObj name="Visio" r:id="rId3" imgW="0" imgH="0" progId="Visio.Drawing.6">
                  <p:embed/>
                  <p:pic>
                    <p:nvPicPr>
                      <p:cNvPr id="1144854" name="Object 22">
                        <a:extLst>
                          <a:ext uri="{FF2B5EF4-FFF2-40B4-BE49-F238E27FC236}">
                            <a16:creationId xmlns:a16="http://schemas.microsoft.com/office/drawing/2014/main" id="{3A6C0829-534A-490A-92B8-05DC097BA8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569" y="2483211"/>
                        <a:ext cx="2878137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3">
            <a:extLst>
              <a:ext uri="{FF2B5EF4-FFF2-40B4-BE49-F238E27FC236}">
                <a16:creationId xmlns:a16="http://schemas.microsoft.com/office/drawing/2014/main" id="{F5D60038-548D-4D12-8868-B627EDE00D3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300288" y="3807979"/>
            <a:ext cx="329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996600"/>
                </a:solidFill>
                <a:ea typeface="MS PGothic" panose="020B0600070205080204" pitchFamily="34" charset="-128"/>
              </a:rPr>
              <a:t>Q10 Pharm. Quality Systems</a:t>
            </a:r>
            <a:endParaRPr lang="en-GB" altLang="ja-JP" b="1">
              <a:solidFill>
                <a:srgbClr val="996600"/>
              </a:solidFill>
              <a:ea typeface="MS PGothic" panose="020B0600070205080204" pitchFamily="34" charset="-128"/>
            </a:endParaRPr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id="{C528D77D-63CF-4CC3-94D5-53038994C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731" y="5443898"/>
            <a:ext cx="374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b="1">
                <a:solidFill>
                  <a:schemeClr val="accent2"/>
                </a:solidFill>
                <a:ea typeface="MS PGothic" panose="020B0600070205080204" pitchFamily="34" charset="-128"/>
              </a:rPr>
              <a:t>Q8 Pharmaceutical Development</a:t>
            </a:r>
            <a:endParaRPr lang="en-GB" altLang="ja-JP" b="1">
              <a:solidFill>
                <a:schemeClr val="accent2"/>
              </a:solidFill>
              <a:ea typeface="MS PGothic" panose="020B0600070205080204" pitchFamily="34" charset="-128"/>
            </a:endParaRP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55D95AE7-CF2F-44A8-BE48-F5AC8B6FF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968" y="6234473"/>
            <a:ext cx="398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400" dirty="0">
                <a:solidFill>
                  <a:srgbClr val="FF0000"/>
                </a:solidFill>
                <a:ea typeface="MS PGothic" panose="020B0600070205080204" pitchFamily="34" charset="-128"/>
              </a:rPr>
              <a:t>Product / Process Risk</a:t>
            </a:r>
          </a:p>
        </p:txBody>
      </p:sp>
    </p:spTree>
    <p:extLst>
      <p:ext uri="{BB962C8B-B14F-4D97-AF65-F5344CB8AC3E}">
        <p14:creationId xmlns:p14="http://schemas.microsoft.com/office/powerpoint/2010/main" val="245501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695</TotalTime>
  <Words>1512</Words>
  <Application>Microsoft Macintosh PowerPoint</Application>
  <PresentationFormat>Widescreen</PresentationFormat>
  <Paragraphs>455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MS PGothic</vt:lpstr>
      <vt:lpstr>Arial</vt:lpstr>
      <vt:lpstr>Arial Black</vt:lpstr>
      <vt:lpstr>Century Gothic</vt:lpstr>
      <vt:lpstr>Imago</vt:lpstr>
      <vt:lpstr>Symbol</vt:lpstr>
      <vt:lpstr>Tahoma</vt:lpstr>
      <vt:lpstr>Times New Roman</vt:lpstr>
      <vt:lpstr>Wingdings</vt:lpstr>
      <vt:lpstr>Wingdings 3</vt:lpstr>
      <vt:lpstr>Wisp</vt:lpstr>
      <vt:lpstr>Visio</vt:lpstr>
      <vt:lpstr>PowerPoint Presentation</vt:lpstr>
      <vt:lpstr>AGENDA</vt:lpstr>
      <vt:lpstr>ICH GUIDELINES</vt:lpstr>
      <vt:lpstr>PowerPoint Presentation</vt:lpstr>
      <vt:lpstr>From “Risk” to “Quality Risk Management”</vt:lpstr>
      <vt:lpstr>Quantitatively: The risk shall be provided with numerical values ”1”, “2”, “3”, “4” and “5” Severity of risk shall be categorized </vt:lpstr>
      <vt:lpstr>Likelihood of risk shall categorize </vt:lpstr>
      <vt:lpstr>PowerPoint Presentation</vt:lpstr>
      <vt:lpstr>How Q9 interacts with Q8 and Q10</vt:lpstr>
      <vt:lpstr>ICH Q9 Link back to patient risk</vt:lpstr>
      <vt:lpstr>Quality Risk Management </vt:lpstr>
      <vt:lpstr>PowerPoint Presentation</vt:lpstr>
      <vt:lpstr>Risk Management as a discipline           provides multiple benefits</vt:lpstr>
      <vt:lpstr>The Hurdles</vt:lpstr>
      <vt:lpstr>Empowerment &amp; Flexibility An appropriate integrated approach  helps to meet requirements more efficiently </vt:lpstr>
      <vt:lpstr>Risk Management across the Product lifecycle for drug (medicinal) products</vt:lpstr>
      <vt:lpstr>Managing the risk of drug (medicinal) product use</vt:lpstr>
      <vt:lpstr>PowerPoint Presentation</vt:lpstr>
      <vt:lpstr>Parameters for “Calculating” risks</vt:lpstr>
      <vt:lpstr>PowerPoint Presentation</vt:lpstr>
      <vt:lpstr>PowerPoint Presentation</vt:lpstr>
      <vt:lpstr>PowerPoint Presentation</vt:lpstr>
      <vt:lpstr>PowerPoint Presentation</vt:lpstr>
      <vt:lpstr>Manage quality risks!</vt:lpstr>
      <vt:lpstr>Implementing ICH Q9 means</vt:lpstr>
      <vt:lpstr>Integrate QRM during product life cycle</vt:lpstr>
      <vt:lpstr>PowerPoint Presentation</vt:lpstr>
      <vt:lpstr>Control Mitigation control of risk shall categorize as</vt:lpstr>
      <vt:lpstr>Identified risk with severity, likelihood and mitigation shall club together to provide the overall picture of risk assessment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surabhi</dc:creator>
  <cp:lastModifiedBy>Sachin Bhalekar</cp:lastModifiedBy>
  <cp:revision>34</cp:revision>
  <dcterms:created xsi:type="dcterms:W3CDTF">2020-12-13T07:01:42Z</dcterms:created>
  <dcterms:modified xsi:type="dcterms:W3CDTF">2020-12-16T07:31:33Z</dcterms:modified>
</cp:coreProperties>
</file>