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9F65868D-BFFB-47D9-AEAD-19A7B1122710}" type="datetimeFigureOut">
              <a:rPr lang="en-US" smtClean="0"/>
              <a:t>11/9/2022</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2083F70D-7B1B-450F-90A4-5F3761E9C5C8}"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F65868D-BFFB-47D9-AEAD-19A7B1122710}" type="datetimeFigureOut">
              <a:rPr lang="en-US" smtClean="0"/>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83F70D-7B1B-450F-90A4-5F3761E9C5C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F65868D-BFFB-47D9-AEAD-19A7B1122710}" type="datetimeFigureOut">
              <a:rPr lang="en-US" smtClean="0"/>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83F70D-7B1B-450F-90A4-5F3761E9C5C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9F65868D-BFFB-47D9-AEAD-19A7B1122710}" type="datetimeFigureOut">
              <a:rPr lang="en-US" smtClean="0"/>
              <a:t>11/9/2022</a:t>
            </a:fld>
            <a:endParaRPr lang="en-US"/>
          </a:p>
        </p:txBody>
      </p:sp>
      <p:sp>
        <p:nvSpPr>
          <p:cNvPr id="9" name="Slide Number Placeholder 8"/>
          <p:cNvSpPr>
            <a:spLocks noGrp="1"/>
          </p:cNvSpPr>
          <p:nvPr>
            <p:ph type="sldNum" sz="quarter" idx="15"/>
          </p:nvPr>
        </p:nvSpPr>
        <p:spPr/>
        <p:txBody>
          <a:bodyPr rtlCol="0"/>
          <a:lstStyle/>
          <a:p>
            <a:fld id="{2083F70D-7B1B-450F-90A4-5F3761E9C5C8}" type="slidenum">
              <a:rPr lang="en-US" smtClean="0"/>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9F65868D-BFFB-47D9-AEAD-19A7B1122710}" type="datetimeFigureOut">
              <a:rPr lang="en-US" smtClean="0"/>
              <a:t>11/9/2022</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2083F70D-7B1B-450F-90A4-5F3761E9C5C8}"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9F65868D-BFFB-47D9-AEAD-19A7B1122710}" type="datetimeFigureOut">
              <a:rPr lang="en-US" smtClean="0"/>
              <a:t>11/9/2022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83F70D-7B1B-450F-90A4-5F3761E9C5C8}" type="slidenum">
              <a:rPr lang="en-US" smtClean="0"/>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9F65868D-BFFB-47D9-AEAD-19A7B1122710}" type="datetimeFigureOut">
              <a:rPr lang="en-US" smtClean="0"/>
              <a:t>11/9/2022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083F70D-7B1B-450F-90A4-5F3761E9C5C8}" type="slidenum">
              <a:rPr lang="en-US" smtClean="0"/>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9F65868D-BFFB-47D9-AEAD-19A7B1122710}" type="datetimeFigureOut">
              <a:rPr lang="en-US" smtClean="0"/>
              <a:t>11/9/2022</a:t>
            </a:fld>
            <a:endParaRPr lang="en-US"/>
          </a:p>
        </p:txBody>
      </p:sp>
      <p:sp>
        <p:nvSpPr>
          <p:cNvPr id="7" name="Slide Number Placeholder 6"/>
          <p:cNvSpPr>
            <a:spLocks noGrp="1"/>
          </p:cNvSpPr>
          <p:nvPr>
            <p:ph type="sldNum" sz="quarter" idx="11"/>
          </p:nvPr>
        </p:nvSpPr>
        <p:spPr/>
        <p:txBody>
          <a:bodyPr rtlCol="0"/>
          <a:lstStyle/>
          <a:p>
            <a:fld id="{2083F70D-7B1B-450F-90A4-5F3761E9C5C8}" type="slidenum">
              <a:rPr lang="en-US" smtClean="0"/>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F65868D-BFFB-47D9-AEAD-19A7B1122710}" type="datetimeFigureOut">
              <a:rPr lang="en-US" smtClean="0"/>
              <a:t>11/9/2022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083F70D-7B1B-450F-90A4-5F3761E9C5C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9F65868D-BFFB-47D9-AEAD-19A7B1122710}" type="datetimeFigureOut">
              <a:rPr lang="en-US" smtClean="0"/>
              <a:t>11/9/2022</a:t>
            </a:fld>
            <a:endParaRPr lang="en-US"/>
          </a:p>
        </p:txBody>
      </p:sp>
      <p:sp>
        <p:nvSpPr>
          <p:cNvPr id="22" name="Slide Number Placeholder 21"/>
          <p:cNvSpPr>
            <a:spLocks noGrp="1"/>
          </p:cNvSpPr>
          <p:nvPr>
            <p:ph type="sldNum" sz="quarter" idx="15"/>
          </p:nvPr>
        </p:nvSpPr>
        <p:spPr/>
        <p:txBody>
          <a:bodyPr rtlCol="0"/>
          <a:lstStyle/>
          <a:p>
            <a:fld id="{2083F70D-7B1B-450F-90A4-5F3761E9C5C8}" type="slidenum">
              <a:rPr lang="en-US" smtClean="0"/>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9F65868D-BFFB-47D9-AEAD-19A7B1122710}" type="datetimeFigureOut">
              <a:rPr lang="en-US" smtClean="0"/>
              <a:t>11/9/2022</a:t>
            </a:fld>
            <a:endParaRPr lang="en-US"/>
          </a:p>
        </p:txBody>
      </p:sp>
      <p:sp>
        <p:nvSpPr>
          <p:cNvPr id="18" name="Slide Number Placeholder 17"/>
          <p:cNvSpPr>
            <a:spLocks noGrp="1"/>
          </p:cNvSpPr>
          <p:nvPr>
            <p:ph type="sldNum" sz="quarter" idx="11"/>
          </p:nvPr>
        </p:nvSpPr>
        <p:spPr/>
        <p:txBody>
          <a:bodyPr rtlCol="0"/>
          <a:lstStyle/>
          <a:p>
            <a:fld id="{2083F70D-7B1B-450F-90A4-5F3761E9C5C8}" type="slidenum">
              <a:rPr lang="en-US" smtClean="0"/>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9F65868D-BFFB-47D9-AEAD-19A7B1122710}" type="datetimeFigureOut">
              <a:rPr lang="en-US" smtClean="0"/>
              <a:t>11/9/2022</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2083F70D-7B1B-450F-90A4-5F3761E9C5C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57400" y="838200"/>
            <a:ext cx="6172200" cy="1894362"/>
          </a:xfrm>
        </p:spPr>
        <p:txBody>
          <a:bodyPr/>
          <a:lstStyle/>
          <a:p>
            <a:r>
              <a:rPr lang="en-US" b="1" dirty="0" smtClean="0">
                <a:latin typeface="Times New Roman" pitchFamily="18" charset="0"/>
                <a:cs typeface="Times New Roman" pitchFamily="18" charset="0"/>
              </a:rPr>
              <a:t>GUDELINES ON  COMMON TECHNICAL DOCUMENTS(CTD)</a:t>
            </a:r>
            <a:endParaRPr lang="en-US" b="1" dirty="0">
              <a:latin typeface="Times New Roman" pitchFamily="18" charset="0"/>
              <a:cs typeface="Times New Roman" pitchFamily="18" charset="0"/>
            </a:endParaRPr>
          </a:p>
        </p:txBody>
      </p:sp>
    </p:spTree>
    <p:extLst>
      <p:ext uri="{BB962C8B-B14F-4D97-AF65-F5344CB8AC3E}">
        <p14:creationId xmlns:p14="http://schemas.microsoft.com/office/powerpoint/2010/main" val="30514207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7467600" cy="609600"/>
          </a:xfrm>
        </p:spPr>
        <p:txBody>
          <a:bodyPr/>
          <a:lstStyle/>
          <a:p>
            <a:pPr algn="l"/>
            <a:r>
              <a:rPr lang="en-US" dirty="0" smtClean="0"/>
              <a:t>CONTEND:</a:t>
            </a:r>
            <a:endParaRPr lang="en-US" dirty="0"/>
          </a:p>
        </p:txBody>
      </p:sp>
      <p:sp>
        <p:nvSpPr>
          <p:cNvPr id="3" name="Content Placeholder 2"/>
          <p:cNvSpPr>
            <a:spLocks noGrp="1"/>
          </p:cNvSpPr>
          <p:nvPr>
            <p:ph sz="quarter" idx="1"/>
          </p:nvPr>
        </p:nvSpPr>
        <p:spPr>
          <a:xfrm>
            <a:off x="381000" y="838200"/>
            <a:ext cx="7467600" cy="5791200"/>
          </a:xfrm>
        </p:spPr>
        <p:txBody>
          <a:bodyPr>
            <a:normAutofit/>
          </a:bodyPr>
          <a:lstStyle/>
          <a:p>
            <a:pPr marL="0" indent="0">
              <a:buNone/>
            </a:pPr>
            <a:r>
              <a:rPr lang="en-US" dirty="0" smtClean="0"/>
              <a:t> 1. </a:t>
            </a:r>
            <a:r>
              <a:rPr lang="en-US" sz="2000" b="1" dirty="0" smtClean="0"/>
              <a:t>Introduction:</a:t>
            </a:r>
            <a:endParaRPr lang="en-US" sz="2000" b="1" dirty="0"/>
          </a:p>
          <a:p>
            <a:pPr marL="0" indent="0">
              <a:buNone/>
            </a:pPr>
            <a:r>
              <a:rPr lang="en-US" sz="2000" dirty="0" smtClean="0"/>
              <a:t> </a:t>
            </a:r>
            <a:r>
              <a:rPr lang="en-US" sz="2000" b="1" dirty="0" smtClean="0"/>
              <a:t>2. Table of contend:</a:t>
            </a:r>
            <a:endParaRPr lang="en-US" sz="2000" b="1" dirty="0"/>
          </a:p>
          <a:p>
            <a:pPr marL="0" indent="0">
              <a:buNone/>
            </a:pPr>
            <a:r>
              <a:rPr lang="en-US" sz="2000" b="1" dirty="0"/>
              <a:t> </a:t>
            </a:r>
            <a:r>
              <a:rPr lang="en-US" sz="2000" b="1" dirty="0" smtClean="0"/>
              <a:t>3. Background:</a:t>
            </a:r>
            <a:endParaRPr lang="en-US" sz="2000" b="1" dirty="0"/>
          </a:p>
          <a:p>
            <a:pPr marL="0" indent="0">
              <a:buNone/>
            </a:pPr>
            <a:r>
              <a:rPr lang="en-US" sz="2000" b="1" dirty="0" smtClean="0"/>
              <a:t> 4.  Scope:</a:t>
            </a:r>
          </a:p>
          <a:p>
            <a:pPr marL="0" indent="0">
              <a:buNone/>
            </a:pPr>
            <a:r>
              <a:rPr lang="en-US" sz="2000" b="1" dirty="0" smtClean="0"/>
              <a:t> </a:t>
            </a:r>
            <a:r>
              <a:rPr lang="en-US" sz="2000" b="1" dirty="0"/>
              <a:t>5 </a:t>
            </a:r>
            <a:r>
              <a:rPr lang="en-US" sz="2000" b="1" dirty="0" smtClean="0"/>
              <a:t> General consideration:</a:t>
            </a:r>
          </a:p>
          <a:p>
            <a:pPr marL="0" indent="0">
              <a:buNone/>
            </a:pPr>
            <a:r>
              <a:rPr lang="en-US" sz="2000" dirty="0"/>
              <a:t> </a:t>
            </a:r>
            <a:r>
              <a:rPr lang="en-US" sz="2000" b="1" dirty="0" smtClean="0"/>
              <a:t>6</a:t>
            </a:r>
            <a:r>
              <a:rPr lang="en-US" sz="2000" dirty="0" smtClean="0"/>
              <a:t>.  </a:t>
            </a:r>
            <a:r>
              <a:rPr lang="en-US" sz="2000" b="1" dirty="0" smtClean="0"/>
              <a:t>Guidelines For Preparation Of CTD:</a:t>
            </a:r>
          </a:p>
          <a:p>
            <a:pPr marL="0" indent="0">
              <a:buNone/>
            </a:pPr>
            <a:r>
              <a:rPr lang="en-US" sz="2000" dirty="0"/>
              <a:t>       </a:t>
            </a:r>
            <a:r>
              <a:rPr lang="en-US" sz="2000" dirty="0" smtClean="0"/>
              <a:t>   a</a:t>
            </a:r>
            <a:r>
              <a:rPr lang="en-US" sz="2000" dirty="0"/>
              <a:t>. </a:t>
            </a:r>
            <a:r>
              <a:rPr lang="en-US" sz="1600" dirty="0"/>
              <a:t>CTD: </a:t>
            </a:r>
            <a:r>
              <a:rPr lang="en-US" sz="1600" dirty="0" smtClean="0"/>
              <a:t>Overview</a:t>
            </a:r>
          </a:p>
          <a:p>
            <a:pPr marL="0" indent="0">
              <a:buNone/>
            </a:pPr>
            <a:r>
              <a:rPr lang="en-US" sz="1600" dirty="0"/>
              <a:t>        </a:t>
            </a:r>
            <a:r>
              <a:rPr lang="en-US" sz="1600" dirty="0" smtClean="0"/>
              <a:t>    </a:t>
            </a:r>
            <a:r>
              <a:rPr lang="en-US" sz="1600" dirty="0"/>
              <a:t>b. </a:t>
            </a:r>
            <a:r>
              <a:rPr lang="en-US" sz="1600" dirty="0" smtClean="0"/>
              <a:t>Module  1</a:t>
            </a:r>
            <a:r>
              <a:rPr lang="en-US" sz="1600" dirty="0"/>
              <a:t>: </a:t>
            </a:r>
            <a:r>
              <a:rPr lang="en-US" sz="1600" dirty="0" smtClean="0"/>
              <a:t>General information</a:t>
            </a:r>
          </a:p>
          <a:p>
            <a:pPr marL="0" indent="0">
              <a:buNone/>
            </a:pPr>
            <a:r>
              <a:rPr lang="en-US" sz="1600" dirty="0"/>
              <a:t>         </a:t>
            </a:r>
            <a:r>
              <a:rPr lang="en-US" sz="1600" dirty="0" smtClean="0"/>
              <a:t>   c</a:t>
            </a:r>
            <a:r>
              <a:rPr lang="en-US" sz="1600" dirty="0"/>
              <a:t>. </a:t>
            </a:r>
            <a:r>
              <a:rPr lang="en-US" sz="1600" dirty="0" smtClean="0"/>
              <a:t>Module   2</a:t>
            </a:r>
            <a:r>
              <a:rPr lang="en-US" sz="1600" dirty="0"/>
              <a:t>: CTD </a:t>
            </a:r>
            <a:r>
              <a:rPr lang="en-US" sz="1600" dirty="0" smtClean="0"/>
              <a:t>Summaries</a:t>
            </a:r>
          </a:p>
          <a:p>
            <a:pPr marL="0" indent="0">
              <a:buNone/>
            </a:pPr>
            <a:r>
              <a:rPr lang="en-US" sz="1600" dirty="0"/>
              <a:t>        </a:t>
            </a:r>
            <a:r>
              <a:rPr lang="en-US" sz="1600" dirty="0" smtClean="0"/>
              <a:t>    </a:t>
            </a:r>
            <a:r>
              <a:rPr lang="en-US" sz="1600" dirty="0"/>
              <a:t>d. </a:t>
            </a:r>
            <a:r>
              <a:rPr lang="en-US" sz="1600" dirty="0" smtClean="0"/>
              <a:t>Module   3: Quality</a:t>
            </a:r>
          </a:p>
          <a:p>
            <a:pPr marL="0" indent="0">
              <a:buNone/>
            </a:pPr>
            <a:r>
              <a:rPr lang="en-US" sz="1600" dirty="0"/>
              <a:t>       </a:t>
            </a:r>
            <a:r>
              <a:rPr lang="en-US" sz="1600" dirty="0" smtClean="0"/>
              <a:t>     e</a:t>
            </a:r>
            <a:r>
              <a:rPr lang="en-US" sz="1600" dirty="0"/>
              <a:t>. </a:t>
            </a:r>
            <a:r>
              <a:rPr lang="en-US" sz="1600" dirty="0" smtClean="0"/>
              <a:t>Module   4</a:t>
            </a:r>
            <a:r>
              <a:rPr lang="en-US" sz="1600" dirty="0"/>
              <a:t>: </a:t>
            </a:r>
            <a:r>
              <a:rPr lang="en-US" sz="1600" dirty="0" smtClean="0"/>
              <a:t>Non-Clinical Study Reports</a:t>
            </a:r>
          </a:p>
          <a:p>
            <a:pPr marL="0" indent="0">
              <a:buNone/>
            </a:pPr>
            <a:r>
              <a:rPr lang="en-US" sz="1600" dirty="0"/>
              <a:t>       </a:t>
            </a:r>
            <a:r>
              <a:rPr lang="en-US" sz="1600" dirty="0" smtClean="0"/>
              <a:t>     </a:t>
            </a:r>
            <a:r>
              <a:rPr lang="en-US" sz="1600" dirty="0"/>
              <a:t>f</a:t>
            </a:r>
            <a:r>
              <a:rPr lang="en-US" sz="1600" dirty="0" smtClean="0"/>
              <a:t>.  Module   5</a:t>
            </a:r>
            <a:r>
              <a:rPr lang="en-US" sz="1600" dirty="0"/>
              <a:t>: </a:t>
            </a:r>
            <a:r>
              <a:rPr lang="en-US" sz="1600" dirty="0" smtClean="0"/>
              <a:t>Clinical Study Reports</a:t>
            </a:r>
          </a:p>
          <a:p>
            <a:pPr marL="0" indent="0">
              <a:buNone/>
            </a:pPr>
            <a:r>
              <a:rPr lang="en-US" sz="2000" dirty="0"/>
              <a:t> </a:t>
            </a:r>
            <a:r>
              <a:rPr lang="en-US" sz="2000" b="1" dirty="0" smtClean="0"/>
              <a:t>7.   Annexure</a:t>
            </a:r>
            <a:r>
              <a:rPr lang="en-US" sz="2000" dirty="0" smtClean="0"/>
              <a:t>:</a:t>
            </a:r>
          </a:p>
          <a:p>
            <a:pPr marL="0" indent="0">
              <a:buNone/>
            </a:pPr>
            <a:r>
              <a:rPr lang="en-US" sz="1600" dirty="0" smtClean="0"/>
              <a:t>           Annexure I</a:t>
            </a:r>
            <a:r>
              <a:rPr lang="en-US" sz="1600" dirty="0"/>
              <a:t>: </a:t>
            </a:r>
            <a:r>
              <a:rPr lang="en-US" sz="1600" dirty="0" smtClean="0"/>
              <a:t>Diagrammatic representation of CTD</a:t>
            </a:r>
          </a:p>
          <a:p>
            <a:pPr marL="0" indent="0">
              <a:buNone/>
            </a:pPr>
            <a:r>
              <a:rPr lang="en-US" sz="1600" dirty="0" smtClean="0"/>
              <a:t>          Annexure </a:t>
            </a:r>
            <a:r>
              <a:rPr lang="en-US" sz="1600" dirty="0"/>
              <a:t>II: </a:t>
            </a:r>
            <a:r>
              <a:rPr lang="en-US" sz="1600" dirty="0" smtClean="0"/>
              <a:t>Format for undertaking or declaration</a:t>
            </a:r>
          </a:p>
          <a:p>
            <a:pPr marL="0" indent="0">
              <a:buNone/>
            </a:pPr>
            <a:r>
              <a:rPr lang="en-US" sz="1600" dirty="0" smtClean="0"/>
              <a:t>         Annexure </a:t>
            </a:r>
            <a:r>
              <a:rPr lang="en-US" sz="1600" dirty="0"/>
              <a:t>III: </a:t>
            </a:r>
            <a:r>
              <a:rPr lang="en-US" sz="1600" dirty="0" smtClean="0"/>
              <a:t>Format for listing of clinical studies</a:t>
            </a:r>
            <a:endParaRPr lang="en-US" sz="1600" dirty="0"/>
          </a:p>
        </p:txBody>
      </p:sp>
    </p:spTree>
    <p:extLst>
      <p:ext uri="{BB962C8B-B14F-4D97-AF65-F5344CB8AC3E}">
        <p14:creationId xmlns:p14="http://schemas.microsoft.com/office/powerpoint/2010/main" val="2703534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020762"/>
          </a:xfrm>
        </p:spPr>
        <p:txBody>
          <a:bodyPr/>
          <a:lstStyle/>
          <a:p>
            <a:pPr marL="457200" indent="-457200">
              <a:buFont typeface="Wingdings" pitchFamily="2" charset="2"/>
              <a:buChar char="q"/>
            </a:pPr>
            <a:r>
              <a:rPr lang="en-US" b="1" dirty="0" smtClean="0"/>
              <a:t>INTRODUCTION:</a:t>
            </a:r>
            <a:endParaRPr lang="en-US" b="1" dirty="0"/>
          </a:p>
        </p:txBody>
      </p:sp>
      <p:sp>
        <p:nvSpPr>
          <p:cNvPr id="3" name="Content Placeholder 2"/>
          <p:cNvSpPr>
            <a:spLocks noGrp="1"/>
          </p:cNvSpPr>
          <p:nvPr>
            <p:ph sz="quarter" idx="1"/>
          </p:nvPr>
        </p:nvSpPr>
        <p:spPr>
          <a:xfrm>
            <a:off x="457200" y="1524000"/>
            <a:ext cx="7467600" cy="4915316"/>
          </a:xfrm>
        </p:spPr>
        <p:txBody>
          <a:bodyPr>
            <a:normAutofit fontScale="92500" lnSpcReduction="20000"/>
          </a:bodyPr>
          <a:lstStyle/>
          <a:p>
            <a:pPr>
              <a:buFont typeface="Wingdings" pitchFamily="2" charset="2"/>
              <a:buChar char="v"/>
            </a:pPr>
            <a:r>
              <a:rPr lang="en-US" sz="2600" b="1" dirty="0" smtClean="0"/>
              <a:t>Common Technical Document(CTD</a:t>
            </a:r>
            <a:r>
              <a:rPr lang="en-US" dirty="0" smtClean="0"/>
              <a:t>):</a:t>
            </a:r>
          </a:p>
          <a:p>
            <a:pPr marL="0" indent="0">
              <a:buNone/>
            </a:pPr>
            <a:r>
              <a:rPr lang="en-US" sz="1800" dirty="0"/>
              <a:t> </a:t>
            </a:r>
            <a:r>
              <a:rPr lang="en-US" sz="1800" dirty="0" smtClean="0"/>
              <a:t>     1. </a:t>
            </a:r>
            <a:r>
              <a:rPr lang="en-US" sz="2200" dirty="0" smtClean="0"/>
              <a:t>It is a set of specification for application dossier for the registration of medicine.</a:t>
            </a:r>
          </a:p>
          <a:p>
            <a:pPr marL="0" indent="0">
              <a:buNone/>
            </a:pPr>
            <a:endParaRPr lang="en-US" sz="2200" dirty="0" smtClean="0"/>
          </a:p>
          <a:p>
            <a:pPr marL="0" indent="0">
              <a:buNone/>
            </a:pPr>
            <a:r>
              <a:rPr lang="en-US" sz="2200" dirty="0"/>
              <a:t>      2. Demonstration of safety and efficacy of the drug product for use in humans is essential before the drug product can be approved for import or manufacturing of new drug by the applicant by Central Drugs Standard Control Organization (CDSCO</a:t>
            </a:r>
            <a:r>
              <a:rPr lang="en-US" sz="2200" dirty="0" smtClean="0"/>
              <a:t>).</a:t>
            </a:r>
          </a:p>
          <a:p>
            <a:pPr marL="0" indent="0">
              <a:buNone/>
            </a:pPr>
            <a:endParaRPr lang="en-US" sz="2200" dirty="0" smtClean="0"/>
          </a:p>
          <a:p>
            <a:pPr marL="0" indent="0">
              <a:buNone/>
            </a:pPr>
            <a:r>
              <a:rPr lang="en-US" sz="2200" dirty="0"/>
              <a:t>     3. Through the International Conference on </a:t>
            </a:r>
            <a:r>
              <a:rPr lang="en-US" sz="2200" dirty="0" smtClean="0"/>
              <a:t>Harmonization </a:t>
            </a:r>
            <a:r>
              <a:rPr lang="en-US" sz="2200" dirty="0"/>
              <a:t>(ICH) process, the Common Technical Document (CTD) guidance’s have been developed for Japan, European Union, and United </a:t>
            </a:r>
            <a:r>
              <a:rPr lang="en-US" sz="2200" dirty="0" smtClean="0"/>
              <a:t>States.</a:t>
            </a:r>
          </a:p>
          <a:p>
            <a:pPr marL="0" indent="0">
              <a:buNone/>
            </a:pPr>
            <a:endParaRPr lang="en-US" sz="2000" dirty="0" smtClean="0"/>
          </a:p>
          <a:p>
            <a:pPr marL="0" indent="0">
              <a:buNone/>
            </a:pPr>
            <a:r>
              <a:rPr lang="en-US" sz="1800" dirty="0"/>
              <a:t> </a:t>
            </a:r>
            <a:r>
              <a:rPr lang="en-US" sz="1800" dirty="0" smtClean="0"/>
              <a:t>    </a:t>
            </a:r>
            <a:endParaRPr lang="en-US" dirty="0"/>
          </a:p>
        </p:txBody>
      </p:sp>
    </p:spTree>
    <p:extLst>
      <p:ext uri="{BB962C8B-B14F-4D97-AF65-F5344CB8AC3E}">
        <p14:creationId xmlns:p14="http://schemas.microsoft.com/office/powerpoint/2010/main" val="1389770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868362"/>
          </a:xfrm>
        </p:spPr>
        <p:txBody>
          <a:bodyPr/>
          <a:lstStyle/>
          <a:p>
            <a:pPr marL="457200" indent="-457200">
              <a:buFont typeface="Wingdings" pitchFamily="2" charset="2"/>
              <a:buChar char="q"/>
            </a:pPr>
            <a:r>
              <a:rPr lang="en-US" b="1" dirty="0" smtClean="0"/>
              <a:t>SCOPE</a:t>
            </a:r>
            <a:r>
              <a:rPr lang="en-US" dirty="0" smtClean="0"/>
              <a:t>:</a:t>
            </a:r>
            <a:endParaRPr lang="en-US" dirty="0"/>
          </a:p>
        </p:txBody>
      </p:sp>
      <p:sp>
        <p:nvSpPr>
          <p:cNvPr id="3" name="Content Placeholder 2"/>
          <p:cNvSpPr>
            <a:spLocks noGrp="1"/>
          </p:cNvSpPr>
          <p:nvPr>
            <p:ph sz="quarter" idx="1"/>
          </p:nvPr>
        </p:nvSpPr>
        <p:spPr>
          <a:xfrm>
            <a:off x="381000" y="1295400"/>
            <a:ext cx="7467600" cy="5178552"/>
          </a:xfrm>
        </p:spPr>
        <p:txBody>
          <a:bodyPr/>
          <a:lstStyle/>
          <a:p>
            <a:pPr marL="0" indent="0">
              <a:buNone/>
            </a:pPr>
            <a:r>
              <a:rPr lang="en-US" sz="2000" dirty="0" smtClean="0"/>
              <a:t>1.  This </a:t>
            </a:r>
            <a:r>
              <a:rPr lang="en-US" sz="2000" dirty="0"/>
              <a:t>guideline applies to import / manufacture and marketing approval of new drugs including New chemical entity, new indication, new dosage forms, modified release form, new route of administration etc</a:t>
            </a:r>
            <a:r>
              <a:rPr lang="en-US" sz="2000" dirty="0" smtClean="0"/>
              <a:t>.</a:t>
            </a:r>
          </a:p>
          <a:p>
            <a:pPr marL="0" indent="0">
              <a:buNone/>
            </a:pPr>
            <a:endParaRPr lang="en-US" sz="2000" dirty="0" smtClean="0"/>
          </a:p>
          <a:p>
            <a:pPr marL="0" indent="0">
              <a:buNone/>
            </a:pPr>
            <a:r>
              <a:rPr lang="en-US" sz="2000" dirty="0"/>
              <a:t>2. This guideline is not intended to advice on the design of studies that are required for product registration, but, indicates an appropriate format for submission of the data that have been acquired. </a:t>
            </a:r>
            <a:endParaRPr lang="en-US" sz="2000" dirty="0" smtClean="0"/>
          </a:p>
          <a:p>
            <a:pPr marL="0" indent="0">
              <a:buNone/>
            </a:pPr>
            <a:endParaRPr lang="en-US" sz="2000" dirty="0"/>
          </a:p>
          <a:p>
            <a:pPr marL="0" indent="0">
              <a:buNone/>
            </a:pPr>
            <a:r>
              <a:rPr lang="en-US" sz="2000" dirty="0"/>
              <a:t>3. Drugs &amp; Cosmetics Act and Rules there under, defines the ‘content requirements’ for the specific type of submission and hence, this guidance document has to be read along with Drugs and Cosmetics Act 1940 and Rules made </a:t>
            </a:r>
            <a:r>
              <a:rPr lang="en-US" sz="2000" dirty="0" smtClean="0"/>
              <a:t>thereunder.</a:t>
            </a:r>
          </a:p>
          <a:p>
            <a:pPr marL="0" indent="0">
              <a:buNone/>
            </a:pPr>
            <a:endParaRPr lang="en-US" sz="2000" dirty="0"/>
          </a:p>
          <a:p>
            <a:pPr marL="0" indent="0">
              <a:buNone/>
            </a:pPr>
            <a:endParaRPr lang="en-US" sz="2000" dirty="0"/>
          </a:p>
        </p:txBody>
      </p:sp>
    </p:spTree>
    <p:extLst>
      <p:ext uri="{BB962C8B-B14F-4D97-AF65-F5344CB8AC3E}">
        <p14:creationId xmlns:p14="http://schemas.microsoft.com/office/powerpoint/2010/main" val="7437550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639762"/>
          </a:xfrm>
        </p:spPr>
        <p:txBody>
          <a:bodyPr/>
          <a:lstStyle/>
          <a:p>
            <a:pPr marL="457200" indent="-457200">
              <a:buFont typeface="Wingdings" pitchFamily="2" charset="2"/>
              <a:buChar char="q"/>
            </a:pPr>
            <a:r>
              <a:rPr lang="en-US" dirty="0" smtClean="0"/>
              <a:t>General consideration:</a:t>
            </a:r>
            <a:endParaRPr lang="en-US" dirty="0"/>
          </a:p>
        </p:txBody>
      </p:sp>
      <p:sp>
        <p:nvSpPr>
          <p:cNvPr id="3" name="Content Placeholder 2"/>
          <p:cNvSpPr>
            <a:spLocks noGrp="1"/>
          </p:cNvSpPr>
          <p:nvPr>
            <p:ph sz="quarter" idx="1"/>
          </p:nvPr>
        </p:nvSpPr>
        <p:spPr>
          <a:xfrm>
            <a:off x="457200" y="914400"/>
            <a:ext cx="7467600" cy="5559552"/>
          </a:xfrm>
        </p:spPr>
        <p:txBody>
          <a:bodyPr>
            <a:normAutofit/>
          </a:bodyPr>
          <a:lstStyle/>
          <a:p>
            <a:pPr>
              <a:buFont typeface="Wingdings" pitchFamily="2" charset="2"/>
              <a:buChar char="v"/>
            </a:pPr>
            <a:r>
              <a:rPr lang="en-US" sz="2000" dirty="0"/>
              <a:t>The CTD is only a format for submission of information to CDSCO. It does not define the </a:t>
            </a:r>
            <a:r>
              <a:rPr lang="en-US" sz="2000" dirty="0" smtClean="0"/>
              <a:t>content</a:t>
            </a:r>
          </a:p>
          <a:p>
            <a:pPr>
              <a:buFont typeface="Wingdings" pitchFamily="2" charset="2"/>
              <a:buChar char="v"/>
            </a:pPr>
            <a:r>
              <a:rPr lang="en-US" sz="2000" dirty="0"/>
              <a:t>Clear and unequivocal information should be </a:t>
            </a:r>
            <a:r>
              <a:rPr lang="en-US" sz="2000" dirty="0" smtClean="0"/>
              <a:t>provided</a:t>
            </a:r>
          </a:p>
          <a:p>
            <a:pPr>
              <a:buFont typeface="Wingdings" pitchFamily="2" charset="2"/>
              <a:buChar char="v"/>
            </a:pPr>
            <a:r>
              <a:rPr lang="en-US" sz="2000" dirty="0"/>
              <a:t>Text and tables should be prepared using margins that allow the document to be printed clearly without losing any information and the left-hand margin should be sufficiently large so that information is not obscured by the method of </a:t>
            </a:r>
            <a:r>
              <a:rPr lang="en-US" sz="2000" dirty="0" smtClean="0"/>
              <a:t>binding.</a:t>
            </a:r>
          </a:p>
          <a:p>
            <a:pPr>
              <a:buFont typeface="Wingdings" pitchFamily="2" charset="2"/>
              <a:buChar char="v"/>
            </a:pPr>
            <a:r>
              <a:rPr lang="en-US" sz="2000" dirty="0" smtClean="0"/>
              <a:t>The Font Size type should be Times </a:t>
            </a:r>
            <a:r>
              <a:rPr lang="en-US" sz="2000" dirty="0"/>
              <a:t>New Roman, 12-point font is recommended for descriptive text and Times New Roman, 9 to 10-point font for table contents and text. </a:t>
            </a:r>
            <a:endParaRPr lang="en-US" sz="2000" dirty="0" smtClean="0"/>
          </a:p>
          <a:p>
            <a:pPr>
              <a:buFont typeface="Wingdings" pitchFamily="2" charset="2"/>
              <a:buChar char="v"/>
            </a:pPr>
            <a:r>
              <a:rPr lang="en-US" sz="2000" dirty="0"/>
              <a:t>All abbreviations should be defined at the first instance they are used and listed at the end of the </a:t>
            </a:r>
            <a:r>
              <a:rPr lang="en-US" sz="2000" dirty="0" smtClean="0"/>
              <a:t>dossier</a:t>
            </a:r>
          </a:p>
          <a:p>
            <a:pPr>
              <a:buFont typeface="Wingdings" pitchFamily="2" charset="2"/>
              <a:buChar char="v"/>
            </a:pPr>
            <a:r>
              <a:rPr lang="en-US" sz="2000" dirty="0"/>
              <a:t>Please submit ONE hard copy and THREE soft copies i.e. Compact Disc (CD) (PDF format) of the dossier</a:t>
            </a:r>
            <a:endParaRPr lang="en-US" sz="2000" dirty="0" smtClean="0"/>
          </a:p>
          <a:p>
            <a:pPr>
              <a:buFont typeface="Wingdings" pitchFamily="2" charset="2"/>
              <a:buChar char="v"/>
            </a:pPr>
            <a:endParaRPr lang="en-US" sz="2000" dirty="0"/>
          </a:p>
        </p:txBody>
      </p:sp>
    </p:spTree>
    <p:extLst>
      <p:ext uri="{BB962C8B-B14F-4D97-AF65-F5344CB8AC3E}">
        <p14:creationId xmlns:p14="http://schemas.microsoft.com/office/powerpoint/2010/main" val="13241151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924800" cy="639762"/>
          </a:xfrm>
        </p:spPr>
        <p:txBody>
          <a:bodyPr>
            <a:normAutofit fontScale="90000"/>
          </a:bodyPr>
          <a:lstStyle/>
          <a:p>
            <a:pPr marL="457200" indent="-457200">
              <a:buFont typeface="Wingdings" pitchFamily="2" charset="2"/>
              <a:buChar char="q"/>
            </a:pPr>
            <a:r>
              <a:rPr lang="en-US" b="1" dirty="0" smtClean="0"/>
              <a:t>Guidelines for preparation of CTD</a:t>
            </a:r>
            <a:r>
              <a:rPr lang="en-US" dirty="0" smtClean="0"/>
              <a:t>:</a:t>
            </a:r>
            <a:endParaRPr lang="en-US" dirty="0"/>
          </a:p>
        </p:txBody>
      </p:sp>
      <p:sp>
        <p:nvSpPr>
          <p:cNvPr id="3" name="Content Placeholder 2"/>
          <p:cNvSpPr>
            <a:spLocks noGrp="1"/>
          </p:cNvSpPr>
          <p:nvPr>
            <p:ph sz="quarter" idx="1"/>
          </p:nvPr>
        </p:nvSpPr>
        <p:spPr>
          <a:xfrm>
            <a:off x="457200" y="1066800"/>
            <a:ext cx="7467600" cy="5407152"/>
          </a:xfrm>
        </p:spPr>
        <p:txBody>
          <a:bodyPr/>
          <a:lstStyle/>
          <a:p>
            <a:pPr marL="0" indent="0">
              <a:buNone/>
            </a:pPr>
            <a:endParaRPr lang="en-US" dirty="0" smtClean="0"/>
          </a:p>
          <a:p>
            <a:pPr marL="0" indent="0">
              <a:buNone/>
            </a:pPr>
            <a:r>
              <a:rPr lang="en-US" dirty="0"/>
              <a:t> </a:t>
            </a:r>
            <a:r>
              <a:rPr lang="en-US" dirty="0" smtClean="0"/>
              <a:t>   </a:t>
            </a:r>
          </a:p>
          <a:p>
            <a:pPr>
              <a:buFont typeface="Wingdings" pitchFamily="2" charset="2"/>
              <a:buChar char="Ø"/>
            </a:pP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0" y="914400"/>
            <a:ext cx="7391400" cy="5410200"/>
          </a:xfrm>
          <a:prstGeom prst="rect">
            <a:avLst/>
          </a:prstGeom>
        </p:spPr>
      </p:pic>
    </p:spTree>
    <p:extLst>
      <p:ext uri="{BB962C8B-B14F-4D97-AF65-F5344CB8AC3E}">
        <p14:creationId xmlns:p14="http://schemas.microsoft.com/office/powerpoint/2010/main" val="23444315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563562"/>
          </a:xfrm>
        </p:spPr>
        <p:txBody>
          <a:bodyPr/>
          <a:lstStyle/>
          <a:p>
            <a:r>
              <a:rPr lang="en-US" b="1" dirty="0" smtClean="0"/>
              <a:t>MODULE I:</a:t>
            </a:r>
            <a:endParaRPr lang="en-US" b="1" dirty="0"/>
          </a:p>
        </p:txBody>
      </p:sp>
      <p:sp>
        <p:nvSpPr>
          <p:cNvPr id="3" name="Content Placeholder 2"/>
          <p:cNvSpPr>
            <a:spLocks noGrp="1"/>
          </p:cNvSpPr>
          <p:nvPr>
            <p:ph sz="quarter" idx="1"/>
          </p:nvPr>
        </p:nvSpPr>
        <p:spPr>
          <a:xfrm>
            <a:off x="457200" y="838200"/>
            <a:ext cx="7467600" cy="5635752"/>
          </a:xfrm>
        </p:spPr>
        <p:txBody>
          <a:bodyPr/>
          <a:lstStyle/>
          <a:p>
            <a:r>
              <a:rPr lang="en-US" dirty="0" smtClean="0"/>
              <a:t>General Information:</a:t>
            </a:r>
          </a:p>
          <a:p>
            <a:pPr marL="0" indent="0">
              <a:buNone/>
            </a:pPr>
            <a:r>
              <a:rPr lang="en-US" dirty="0" smtClean="0"/>
              <a:t>Module I:</a:t>
            </a:r>
          </a:p>
          <a:p>
            <a:pPr marL="0" indent="0">
              <a:buNone/>
            </a:pPr>
            <a:r>
              <a:rPr lang="en-US" dirty="0"/>
              <a:t>This module should contain documents specific to India; for example, Form 44, Treasury </a:t>
            </a:r>
            <a:r>
              <a:rPr lang="en-US" dirty="0" err="1"/>
              <a:t>challan</a:t>
            </a:r>
            <a:r>
              <a:rPr lang="en-US" dirty="0"/>
              <a:t> fee or the proposed label for use in India.</a:t>
            </a:r>
          </a:p>
        </p:txBody>
      </p:sp>
    </p:spTree>
    <p:extLst>
      <p:ext uri="{BB962C8B-B14F-4D97-AF65-F5344CB8AC3E}">
        <p14:creationId xmlns:p14="http://schemas.microsoft.com/office/powerpoint/2010/main" val="87907820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86</TotalTime>
  <Words>535</Words>
  <Application>Microsoft Office PowerPoint</Application>
  <PresentationFormat>On-screen Show (4:3)</PresentationFormat>
  <Paragraphs>47</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Oriel</vt:lpstr>
      <vt:lpstr>GUDELINES ON  COMMON TECHNICAL DOCUMENTS(CTD)</vt:lpstr>
      <vt:lpstr>CONTEND:</vt:lpstr>
      <vt:lpstr>INTRODUCTION:</vt:lpstr>
      <vt:lpstr>SCOPE:</vt:lpstr>
      <vt:lpstr>General consideration:</vt:lpstr>
      <vt:lpstr>Guidelines for preparation of CTD:</vt:lpstr>
      <vt:lpstr>MODULE I:</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GUDELINES ON  COMMON TECHNICAL DOCUMENTS(CTD)</dc:title>
  <dc:creator>GMP LEN</dc:creator>
  <cp:lastModifiedBy>GMP LEN</cp:lastModifiedBy>
  <cp:revision>8</cp:revision>
  <dcterms:created xsi:type="dcterms:W3CDTF">2022-11-09T09:44:37Z</dcterms:created>
  <dcterms:modified xsi:type="dcterms:W3CDTF">2022-11-09T11:10:45Z</dcterms:modified>
</cp:coreProperties>
</file>