
<file path=[Content_Types].xml><?xml version="1.0" encoding="utf-8"?>
<Types xmlns="http://schemas.openxmlformats.org/package/2006/content-types">
  <Default Extension="png" ContentType="image/png"/>
  <Default Extension="jfif" ContentType="image/jpe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6"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6" r:id="rId2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546" y="18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567816" y="4060723"/>
            <a:ext cx="7934628" cy="1425677"/>
          </a:xfrm>
          <a:noFill/>
          <a:effectLst>
            <a:outerShdw blurRad="50800" dist="25400" dir="2700000" algn="tl" rotWithShape="0">
              <a:prstClr val="black">
                <a:alpha val="40000"/>
              </a:prstClr>
            </a:outerShdw>
          </a:effectLst>
        </p:spPr>
        <p:txBody>
          <a:bodyPr>
            <a:normAutofit/>
          </a:bodyPr>
          <a:lstStyle>
            <a:lvl1pPr algn="l">
              <a:defRPr sz="3600">
                <a:solidFill>
                  <a:schemeClr val="bg2">
                    <a:lumMod val="75000"/>
                  </a:schemeClr>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575185" y="5476568"/>
            <a:ext cx="7934634" cy="875069"/>
          </a:xfrm>
        </p:spPr>
        <p:txBody>
          <a:bodyPr>
            <a:normAutofit/>
          </a:bodyPr>
          <a:lstStyle>
            <a:lvl1pPr marL="0" indent="0" algn="l">
              <a:buNone/>
              <a:defRPr sz="2800" b="0" i="0">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9DCDA21C-295E-4F1C-BE5E-2FEA433C96D3}" type="datetimeFigureOut">
              <a:rPr lang="en-US" smtClean="0"/>
              <a:t>11/21/2022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F67AE9E-B624-4C74-A6A5-7563A0A7AD91}" type="slidenum">
              <a:rPr lang="en-US" smtClean="0"/>
              <a:t>‹#›</a:t>
            </a:fld>
            <a:endParaRPr lang="en-US"/>
          </a:p>
        </p:txBody>
      </p:sp>
    </p:spTree>
    <p:extLst>
      <p:ext uri="{BB962C8B-B14F-4D97-AF65-F5344CB8AC3E}">
        <p14:creationId xmlns:p14="http://schemas.microsoft.com/office/powerpoint/2010/main" val="32538751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9"/>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DCDA21C-295E-4F1C-BE5E-2FEA433C96D3}" type="datetimeFigureOut">
              <a:rPr lang="en-US" smtClean="0"/>
              <a:t>11/21/2022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F67AE9E-B624-4C74-A6A5-7563A0A7AD91}" type="slidenum">
              <a:rPr lang="en-US" smtClean="0"/>
              <a:t>‹#›</a:t>
            </a:fld>
            <a:endParaRPr lang="en-US"/>
          </a:p>
        </p:txBody>
      </p:sp>
    </p:spTree>
    <p:extLst>
      <p:ext uri="{BB962C8B-B14F-4D97-AF65-F5344CB8AC3E}">
        <p14:creationId xmlns:p14="http://schemas.microsoft.com/office/powerpoint/2010/main" val="4776078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DCDA21C-295E-4F1C-BE5E-2FEA433C96D3}" type="datetimeFigureOut">
              <a:rPr lang="en-US" smtClean="0"/>
              <a:t>11/21/2022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F67AE9E-B624-4C74-A6A5-7563A0A7AD91}" type="slidenum">
              <a:rPr lang="en-US" smtClean="0"/>
              <a:t>‹#›</a:t>
            </a:fld>
            <a:endParaRPr lang="en-US"/>
          </a:p>
        </p:txBody>
      </p:sp>
    </p:spTree>
    <p:extLst>
      <p:ext uri="{BB962C8B-B14F-4D97-AF65-F5344CB8AC3E}">
        <p14:creationId xmlns:p14="http://schemas.microsoft.com/office/powerpoint/2010/main" val="342866572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9"/>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DCDA21C-295E-4F1C-BE5E-2FEA433C96D3}" type="datetimeFigureOut">
              <a:rPr lang="en-US" smtClean="0"/>
              <a:t>11/21/2022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F67AE9E-B624-4C74-A6A5-7563A0A7AD91}" type="slidenum">
              <a:rPr lang="en-US" smtClean="0"/>
              <a:t>‹#›</a:t>
            </a:fld>
            <a:endParaRPr lang="en-US"/>
          </a:p>
        </p:txBody>
      </p:sp>
      <p:pic>
        <p:nvPicPr>
          <p:cNvPr id="7" name="Picture 6" descr="E:\websites\free-power-point-templates\2012\logos.png">
            <a:extLst>
              <a:ext uri="{FF2B5EF4-FFF2-40B4-BE49-F238E27FC236}">
                <a16:creationId xmlns:a16="http://schemas.microsoft.com/office/drawing/2014/main" xmlns="" id="{08B89D22-1D6E-450B-881F-4D2A4C527F72}"/>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3808475" y="3101618"/>
            <a:ext cx="1463784" cy="702615"/>
          </a:xfrm>
          <a:prstGeom prst="rect">
            <a:avLst/>
          </a:prstGeom>
          <a:noFill/>
          <a:ln>
            <a:noFill/>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936099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08816" y="879220"/>
            <a:ext cx="8259098" cy="1018035"/>
          </a:xfrm>
        </p:spPr>
        <p:txBody>
          <a:bodyPr>
            <a:normAutofit/>
          </a:bodyPr>
          <a:lstStyle>
            <a:lvl1pPr algn="l">
              <a:defRPr sz="3600" baseline="0">
                <a:solidFill>
                  <a:schemeClr val="bg2">
                    <a:lumMod val="75000"/>
                  </a:schemeClr>
                </a:solidFill>
                <a:effectLst>
                  <a:outerShdw blurRad="50800" dist="38100" dir="2700000" algn="tl" rotWithShape="0">
                    <a:prstClr val="black">
                      <a:alpha val="40000"/>
                    </a:prstClr>
                  </a:outerShdw>
                </a:effectLst>
              </a:defRPr>
            </a:lvl1pPr>
          </a:lstStyle>
          <a:p>
            <a:r>
              <a:rPr lang="en-US" smtClean="0"/>
              <a:t>Click to edit Master title style</a:t>
            </a:r>
            <a:endParaRPr lang="en-US" dirty="0"/>
          </a:p>
        </p:txBody>
      </p:sp>
      <p:sp>
        <p:nvSpPr>
          <p:cNvPr id="3" name="Content Placeholder 2"/>
          <p:cNvSpPr>
            <a:spLocks noGrp="1"/>
          </p:cNvSpPr>
          <p:nvPr>
            <p:ph idx="1"/>
          </p:nvPr>
        </p:nvSpPr>
        <p:spPr>
          <a:xfrm>
            <a:off x="501446" y="1927124"/>
            <a:ext cx="8229600" cy="4404851"/>
          </a:xfrm>
        </p:spPr>
        <p:txBody>
          <a:bodyPr/>
          <a:lstStyle>
            <a:lvl1pPr algn="l">
              <a:defRPr sz="2800">
                <a:solidFill>
                  <a:schemeClr val="bg1"/>
                </a:solidFill>
              </a:defRPr>
            </a:lvl1pPr>
            <a:lvl2pPr algn="l">
              <a:defRPr>
                <a:solidFill>
                  <a:schemeClr val="bg1"/>
                </a:solidFill>
              </a:defRPr>
            </a:lvl2pPr>
            <a:lvl3pPr algn="l">
              <a:defRPr>
                <a:solidFill>
                  <a:schemeClr val="bg1"/>
                </a:solidFill>
              </a:defRPr>
            </a:lvl3pPr>
            <a:lvl4pPr algn="l">
              <a:defRPr>
                <a:solidFill>
                  <a:schemeClr val="bg1"/>
                </a:solidFill>
              </a:defRPr>
            </a:lvl4pPr>
            <a:lvl5pPr algn="l">
              <a:defRPr>
                <a:solidFill>
                  <a:schemeClr val="bg1"/>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DCDA21C-295E-4F1C-BE5E-2FEA433C96D3}" type="datetimeFigureOut">
              <a:rPr lang="en-US" smtClean="0"/>
              <a:t>11/21/2022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F67AE9E-B624-4C74-A6A5-7563A0A7AD91}" type="slidenum">
              <a:rPr lang="en-US" smtClean="0"/>
              <a:t>‹#›</a:t>
            </a:fld>
            <a:endParaRPr lang="en-US"/>
          </a:p>
        </p:txBody>
      </p:sp>
    </p:spTree>
    <p:extLst>
      <p:ext uri="{BB962C8B-B14F-4D97-AF65-F5344CB8AC3E}">
        <p14:creationId xmlns:p14="http://schemas.microsoft.com/office/powerpoint/2010/main" val="16644713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1_Title and Conten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0762" y="581378"/>
            <a:ext cx="6289254" cy="967132"/>
          </a:xfrm>
        </p:spPr>
        <p:txBody>
          <a:bodyPr>
            <a:normAutofit/>
          </a:bodyPr>
          <a:lstStyle>
            <a:lvl1pPr algn="l">
              <a:defRPr sz="3600">
                <a:solidFill>
                  <a:schemeClr val="tx2">
                    <a:lumMod val="75000"/>
                  </a:schemeClr>
                </a:solidFill>
                <a:effectLst>
                  <a:outerShdw blurRad="50800" dist="38100" dir="2700000" algn="tl" rotWithShape="0">
                    <a:prstClr val="black">
                      <a:alpha val="40000"/>
                    </a:prstClr>
                  </a:outerShdw>
                </a:effectLst>
              </a:defRPr>
            </a:lvl1pPr>
          </a:lstStyle>
          <a:p>
            <a:r>
              <a:rPr lang="en-US" smtClean="0"/>
              <a:t>Click to edit Master title style</a:t>
            </a:r>
            <a:endParaRPr lang="en-US" dirty="0"/>
          </a:p>
        </p:txBody>
      </p:sp>
      <p:sp>
        <p:nvSpPr>
          <p:cNvPr id="3" name="Content Placeholder 2"/>
          <p:cNvSpPr>
            <a:spLocks noGrp="1"/>
          </p:cNvSpPr>
          <p:nvPr>
            <p:ph idx="1"/>
          </p:nvPr>
        </p:nvSpPr>
        <p:spPr>
          <a:xfrm>
            <a:off x="457201" y="1612488"/>
            <a:ext cx="6260693" cy="4678168"/>
          </a:xfrm>
        </p:spPr>
        <p:txBody>
          <a:bodyPr/>
          <a:lstStyle>
            <a:lvl1pPr>
              <a:defRPr sz="2800">
                <a:solidFill>
                  <a:schemeClr val="tx2">
                    <a:lumMod val="75000"/>
                  </a:schemeClr>
                </a:solidFill>
              </a:defRPr>
            </a:lvl1pPr>
            <a:lvl2pPr>
              <a:defRPr>
                <a:solidFill>
                  <a:schemeClr val="tx2">
                    <a:lumMod val="75000"/>
                  </a:schemeClr>
                </a:solidFill>
              </a:defRPr>
            </a:lvl2pPr>
            <a:lvl3pPr>
              <a:defRPr>
                <a:solidFill>
                  <a:schemeClr val="tx2">
                    <a:lumMod val="75000"/>
                  </a:schemeClr>
                </a:solidFill>
              </a:defRPr>
            </a:lvl3pPr>
            <a:lvl4pPr>
              <a:defRPr>
                <a:solidFill>
                  <a:schemeClr val="tx2">
                    <a:lumMod val="75000"/>
                  </a:schemeClr>
                </a:solidFill>
              </a:defRPr>
            </a:lvl4pPr>
            <a:lvl5pPr>
              <a:defRPr>
                <a:solidFill>
                  <a:schemeClr val="tx2">
                    <a:lumMod val="75000"/>
                  </a:schemeClr>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DCDA21C-295E-4F1C-BE5E-2FEA433C96D3}" type="datetimeFigureOut">
              <a:rPr lang="en-US" smtClean="0"/>
              <a:t>11/21/2022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F67AE9E-B624-4C74-A6A5-7563A0A7AD91}" type="slidenum">
              <a:rPr lang="en-US" smtClean="0"/>
              <a:t>‹#›</a:t>
            </a:fld>
            <a:endParaRPr lang="en-US"/>
          </a:p>
        </p:txBody>
      </p:sp>
    </p:spTree>
    <p:extLst>
      <p:ext uri="{BB962C8B-B14F-4D97-AF65-F5344CB8AC3E}">
        <p14:creationId xmlns:p14="http://schemas.microsoft.com/office/powerpoint/2010/main" val="16293913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1"/>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DCDA21C-295E-4F1C-BE5E-2FEA433C96D3}" type="datetimeFigureOut">
              <a:rPr lang="en-US" smtClean="0"/>
              <a:t>11/21/2022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F67AE9E-B624-4C74-A6A5-7563A0A7AD91}" type="slidenum">
              <a:rPr lang="en-US" smtClean="0"/>
              <a:t>‹#›</a:t>
            </a:fld>
            <a:endParaRPr lang="en-US"/>
          </a:p>
        </p:txBody>
      </p:sp>
    </p:spTree>
    <p:extLst>
      <p:ext uri="{BB962C8B-B14F-4D97-AF65-F5344CB8AC3E}">
        <p14:creationId xmlns:p14="http://schemas.microsoft.com/office/powerpoint/2010/main" val="38634415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9DCDA21C-295E-4F1C-BE5E-2FEA433C96D3}" type="datetimeFigureOut">
              <a:rPr lang="en-US" smtClean="0"/>
              <a:t>11/21/2022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F67AE9E-B624-4C74-A6A5-7563A0A7AD91}" type="slidenum">
              <a:rPr lang="en-US" smtClean="0"/>
              <a:t>‹#›</a:t>
            </a:fld>
            <a:endParaRPr lang="en-US"/>
          </a:p>
        </p:txBody>
      </p:sp>
    </p:spTree>
    <p:extLst>
      <p:ext uri="{BB962C8B-B14F-4D97-AF65-F5344CB8AC3E}">
        <p14:creationId xmlns:p14="http://schemas.microsoft.com/office/powerpoint/2010/main" val="35567918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2694" y="893137"/>
            <a:ext cx="8093365" cy="1018033"/>
          </a:xfrm>
        </p:spPr>
        <p:txBody>
          <a:bodyPr>
            <a:normAutofit/>
          </a:bodyPr>
          <a:lstStyle>
            <a:lvl1pPr algn="l">
              <a:defRPr sz="3600" baseline="0">
                <a:solidFill>
                  <a:schemeClr val="bg2">
                    <a:lumMod val="75000"/>
                  </a:schemeClr>
                </a:solidFill>
                <a:effectLst>
                  <a:outerShdw blurRad="50800" dist="38100" dir="2700000" algn="tl" rotWithShape="0">
                    <a:prstClr val="black">
                      <a:alpha val="40000"/>
                    </a:prstClr>
                  </a:outerShdw>
                </a:effectLst>
              </a:defRPr>
            </a:lvl1pPr>
          </a:lstStyle>
          <a:p>
            <a:r>
              <a:rPr lang="en-US" smtClean="0"/>
              <a:t>Click to edit Master title style</a:t>
            </a:r>
            <a:endParaRPr lang="en-US" dirty="0"/>
          </a:p>
        </p:txBody>
      </p:sp>
      <p:sp>
        <p:nvSpPr>
          <p:cNvPr id="3" name="Text Placeholder 2"/>
          <p:cNvSpPr>
            <a:spLocks noGrp="1"/>
          </p:cNvSpPr>
          <p:nvPr>
            <p:ph type="body" idx="1"/>
          </p:nvPr>
        </p:nvSpPr>
        <p:spPr>
          <a:xfrm>
            <a:off x="536879" y="2246685"/>
            <a:ext cx="4040188" cy="639763"/>
          </a:xfrm>
        </p:spPr>
        <p:txBody>
          <a:bodyPr anchor="b"/>
          <a:lstStyle>
            <a:lvl1pPr marL="0" indent="0" algn="ctr">
              <a:buNone/>
              <a:defRPr sz="2400" b="1">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536879" y="2876548"/>
            <a:ext cx="4040188" cy="3035059"/>
          </a:xfrm>
        </p:spPr>
        <p:txBody>
          <a:bodyPr/>
          <a:lstStyle>
            <a:lvl1pPr algn="ctr">
              <a:defRPr sz="2400">
                <a:solidFill>
                  <a:schemeClr val="bg1"/>
                </a:solidFill>
              </a:defRPr>
            </a:lvl1pPr>
            <a:lvl2pPr algn="ctr">
              <a:defRPr sz="2000">
                <a:solidFill>
                  <a:schemeClr val="bg1"/>
                </a:solidFill>
              </a:defRPr>
            </a:lvl2pPr>
            <a:lvl3pPr algn="ctr">
              <a:defRPr sz="1800">
                <a:solidFill>
                  <a:schemeClr val="bg1"/>
                </a:solidFill>
              </a:defRPr>
            </a:lvl3pPr>
            <a:lvl4pPr algn="ctr">
              <a:defRPr sz="1600">
                <a:solidFill>
                  <a:schemeClr val="bg1"/>
                </a:solidFill>
              </a:defRPr>
            </a:lvl4pPr>
            <a:lvl5pPr algn="ctr">
              <a:defRPr sz="1600">
                <a:solidFill>
                  <a:schemeClr val="bg1"/>
                </a:solidFill>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572001" y="2246685"/>
            <a:ext cx="4041775" cy="639763"/>
          </a:xfrm>
        </p:spPr>
        <p:txBody>
          <a:bodyPr anchor="b"/>
          <a:lstStyle>
            <a:lvl1pPr marL="0" indent="0" algn="ctr">
              <a:buNone/>
              <a:defRPr sz="2400" b="1">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572001" y="2876548"/>
            <a:ext cx="4041775" cy="3035059"/>
          </a:xfrm>
        </p:spPr>
        <p:txBody>
          <a:bodyPr/>
          <a:lstStyle>
            <a:lvl1pPr algn="ctr">
              <a:defRPr sz="2400">
                <a:solidFill>
                  <a:schemeClr val="bg1"/>
                </a:solidFill>
              </a:defRPr>
            </a:lvl1pPr>
            <a:lvl2pPr algn="ctr">
              <a:defRPr sz="2000">
                <a:solidFill>
                  <a:schemeClr val="bg1"/>
                </a:solidFill>
              </a:defRPr>
            </a:lvl2pPr>
            <a:lvl3pPr algn="ctr">
              <a:defRPr sz="1800">
                <a:solidFill>
                  <a:schemeClr val="bg1"/>
                </a:solidFill>
              </a:defRPr>
            </a:lvl3pPr>
            <a:lvl4pPr algn="ctr">
              <a:defRPr sz="1600">
                <a:solidFill>
                  <a:schemeClr val="bg1"/>
                </a:solidFill>
              </a:defRPr>
            </a:lvl4pPr>
            <a:lvl5pPr algn="ctr">
              <a:defRPr sz="1600">
                <a:solidFill>
                  <a:schemeClr val="bg1"/>
                </a:solidFill>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9DCDA21C-295E-4F1C-BE5E-2FEA433C96D3}" type="datetimeFigureOut">
              <a:rPr lang="en-US" smtClean="0"/>
              <a:t>11/21/2022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F67AE9E-B624-4C74-A6A5-7563A0A7AD91}" type="slidenum">
              <a:rPr lang="en-US" smtClean="0"/>
              <a:t>‹#›</a:t>
            </a:fld>
            <a:endParaRPr lang="en-US"/>
          </a:p>
        </p:txBody>
      </p:sp>
    </p:spTree>
    <p:extLst>
      <p:ext uri="{BB962C8B-B14F-4D97-AF65-F5344CB8AC3E}">
        <p14:creationId xmlns:p14="http://schemas.microsoft.com/office/powerpoint/2010/main" val="41229119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DCDA21C-295E-4F1C-BE5E-2FEA433C96D3}" type="datetimeFigureOut">
              <a:rPr lang="en-US" smtClean="0"/>
              <a:t>11/21/2022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F67AE9E-B624-4C74-A6A5-7563A0A7AD91}" type="slidenum">
              <a:rPr lang="en-US" smtClean="0"/>
              <a:t>‹#›</a:t>
            </a:fld>
            <a:endParaRPr lang="en-US"/>
          </a:p>
        </p:txBody>
      </p:sp>
    </p:spTree>
    <p:extLst>
      <p:ext uri="{BB962C8B-B14F-4D97-AF65-F5344CB8AC3E}">
        <p14:creationId xmlns:p14="http://schemas.microsoft.com/office/powerpoint/2010/main" val="30297731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DCDA21C-295E-4F1C-BE5E-2FEA433C96D3}" type="datetimeFigureOut">
              <a:rPr lang="en-US" smtClean="0"/>
              <a:t>11/21/2022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F67AE9E-B624-4C74-A6A5-7563A0A7AD91}" type="slidenum">
              <a:rPr lang="en-US" smtClean="0"/>
              <a:t>‹#›</a:t>
            </a:fld>
            <a:endParaRPr lang="en-US"/>
          </a:p>
        </p:txBody>
      </p:sp>
    </p:spTree>
    <p:extLst>
      <p:ext uri="{BB962C8B-B14F-4D97-AF65-F5344CB8AC3E}">
        <p14:creationId xmlns:p14="http://schemas.microsoft.com/office/powerpoint/2010/main" val="42518640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2" y="273049"/>
            <a:ext cx="3008313" cy="1162051"/>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2"/>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2" y="1435102"/>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DCDA21C-295E-4F1C-BE5E-2FEA433C96D3}" type="datetimeFigureOut">
              <a:rPr lang="en-US" smtClean="0"/>
              <a:t>11/21/2022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F67AE9E-B624-4C74-A6A5-7563A0A7AD91}" type="slidenum">
              <a:rPr lang="en-US" smtClean="0"/>
              <a:t>‹#›</a:t>
            </a:fld>
            <a:endParaRPr lang="en-US"/>
          </a:p>
        </p:txBody>
      </p:sp>
    </p:spTree>
    <p:extLst>
      <p:ext uri="{BB962C8B-B14F-4D97-AF65-F5344CB8AC3E}">
        <p14:creationId xmlns:p14="http://schemas.microsoft.com/office/powerpoint/2010/main" val="31744526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4">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9"/>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1"/>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1"/>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DCDA21C-295E-4F1C-BE5E-2FEA433C96D3}" type="datetimeFigureOut">
              <a:rPr lang="en-US" smtClean="0"/>
              <a:t>11/21/2022</a:t>
            </a:fld>
            <a:endParaRPr lang="en-US"/>
          </a:p>
        </p:txBody>
      </p:sp>
      <p:sp>
        <p:nvSpPr>
          <p:cNvPr id="5" name="Footer Placeholder 4"/>
          <p:cNvSpPr>
            <a:spLocks noGrp="1"/>
          </p:cNvSpPr>
          <p:nvPr>
            <p:ph type="ftr" sz="quarter" idx="3"/>
          </p:nvPr>
        </p:nvSpPr>
        <p:spPr>
          <a:xfrm>
            <a:off x="3124200" y="6356351"/>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1"/>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F67AE9E-B624-4C74-A6A5-7563A0A7AD91}" type="slidenum">
              <a:rPr lang="en-US" smtClean="0"/>
              <a:t>‹#›</a:t>
            </a:fld>
            <a:endParaRPr lang="en-US"/>
          </a:p>
        </p:txBody>
      </p:sp>
      <p:sp>
        <p:nvSpPr>
          <p:cNvPr id="7" name="TextBox 6">
            <a:extLst>
              <a:ext uri="{FF2B5EF4-FFF2-40B4-BE49-F238E27FC236}">
                <a16:creationId xmlns:a16="http://schemas.microsoft.com/office/drawing/2014/main" xmlns="" id="{11E867DF-3DCA-4725-94F0-F2B6BD747A82}"/>
              </a:ext>
            </a:extLst>
          </p:cNvPr>
          <p:cNvSpPr txBox="1"/>
          <p:nvPr/>
        </p:nvSpPr>
        <p:spPr>
          <a:xfrm>
            <a:off x="-9150" y="6951663"/>
            <a:ext cx="8389625" cy="523220"/>
          </a:xfrm>
          <a:prstGeom prst="rect">
            <a:avLst/>
          </a:prstGeom>
          <a:noFill/>
        </p:spPr>
        <p:txBody>
          <a:bodyPr wrap="square" rtlCol="0">
            <a:spAutoFit/>
          </a:bodyPr>
          <a:lstStyle/>
          <a:p>
            <a:r>
              <a:rPr lang="en-US" sz="1400" dirty="0">
                <a:solidFill>
                  <a:schemeClr val="bg1">
                    <a:lumMod val="65000"/>
                  </a:schemeClr>
                </a:solidFill>
              </a:rPr>
              <a:t>This presentation uses a free template provided by FPPT.com</a:t>
            </a:r>
          </a:p>
          <a:p>
            <a:r>
              <a:rPr lang="en-US" sz="1400" dirty="0">
                <a:solidFill>
                  <a:schemeClr val="bg1">
                    <a:lumMod val="65000"/>
                  </a:schemeClr>
                </a:solidFill>
              </a:rPr>
              <a:t>www.free-power-point-templates.com</a:t>
            </a:r>
          </a:p>
        </p:txBody>
      </p:sp>
    </p:spTree>
    <p:extLst>
      <p:ext uri="{BB962C8B-B14F-4D97-AF65-F5344CB8AC3E}">
        <p14:creationId xmlns:p14="http://schemas.microsoft.com/office/powerpoint/2010/main" val="1944039382"/>
      </p:ext>
    </p:extLst>
  </p:cSld>
  <p:clrMap bg1="lt1" tx1="dk1" bg2="lt2" tx2="dk2" accent1="accent1" accent2="accent2" accent3="accent3" accent4="accent4" accent5="accent5" accent6="accent6" hlink="hlink" folHlink="folHlink"/>
  <p:sldLayoutIdLst>
    <p:sldLayoutId id="2147483687" r:id="rId1"/>
    <p:sldLayoutId id="2147483688" r:id="rId2"/>
    <p:sldLayoutId id="2147483689" r:id="rId3"/>
    <p:sldLayoutId id="2147483690" r:id="rId4"/>
    <p:sldLayoutId id="2147483691" r:id="rId5"/>
    <p:sldLayoutId id="2147483692" r:id="rId6"/>
    <p:sldLayoutId id="2147483693" r:id="rId7"/>
    <p:sldLayoutId id="2147483694" r:id="rId8"/>
    <p:sldLayoutId id="2147483695" r:id="rId9"/>
    <p:sldLayoutId id="2147483696" r:id="rId10"/>
    <p:sldLayoutId id="2147483697" r:id="rId11"/>
    <p:sldLayoutId id="2147483698"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5.jfif"/><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3400" y="4038600"/>
            <a:ext cx="6518784" cy="2644877"/>
          </a:xfrm>
        </p:spPr>
        <p:txBody>
          <a:bodyPr/>
          <a:lstStyle/>
          <a:p>
            <a:r>
              <a:rPr lang="en-US" b="1" dirty="0" smtClean="0"/>
              <a:t>DOCUMENTS REQUIRED FOR THE REGULATORY SUBMISSION:</a:t>
            </a:r>
            <a:endParaRPr lang="en-US" b="1" dirty="0"/>
          </a:p>
        </p:txBody>
      </p:sp>
    </p:spTree>
    <p:extLst>
      <p:ext uri="{BB962C8B-B14F-4D97-AF65-F5344CB8AC3E}">
        <p14:creationId xmlns:p14="http://schemas.microsoft.com/office/powerpoint/2010/main" val="54332243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8816" y="1143000"/>
            <a:ext cx="6730184" cy="754255"/>
          </a:xfrm>
        </p:spPr>
        <p:txBody>
          <a:bodyPr>
            <a:normAutofit fontScale="90000"/>
          </a:bodyPr>
          <a:lstStyle/>
          <a:p>
            <a:r>
              <a:rPr lang="en-US" b="1" dirty="0"/>
              <a:t>Common Technical Documents (</a:t>
            </a:r>
            <a:r>
              <a:rPr lang="en-US" b="1" dirty="0" err="1"/>
              <a:t>cont</a:t>
            </a:r>
            <a:r>
              <a:rPr lang="en-US" b="1" dirty="0"/>
              <a:t>…)</a:t>
            </a:r>
          </a:p>
        </p:txBody>
      </p:sp>
      <p:sp>
        <p:nvSpPr>
          <p:cNvPr id="3" name="Content Placeholder 2"/>
          <p:cNvSpPr>
            <a:spLocks noGrp="1"/>
          </p:cNvSpPr>
          <p:nvPr>
            <p:ph idx="1"/>
          </p:nvPr>
        </p:nvSpPr>
        <p:spPr/>
        <p:txBody>
          <a:bodyPr/>
          <a:lstStyle/>
          <a:p>
            <a:pPr>
              <a:buFont typeface="Wingdings" pitchFamily="2" charset="2"/>
              <a:buChar char="v"/>
            </a:pPr>
            <a:r>
              <a:rPr lang="en-US" dirty="0" smtClean="0"/>
              <a:t>Information </a:t>
            </a:r>
            <a:r>
              <a:rPr lang="en-US" dirty="0"/>
              <a:t>about the new drug in CTD is organized in 5 modules – </a:t>
            </a:r>
            <a:endParaRPr lang="en-US" dirty="0" smtClean="0"/>
          </a:p>
          <a:p>
            <a:pPr marL="0" indent="0">
              <a:buNone/>
            </a:pPr>
            <a:r>
              <a:rPr lang="en-US" dirty="0" smtClean="0"/>
              <a:t>Module </a:t>
            </a:r>
            <a:r>
              <a:rPr lang="en-US" dirty="0"/>
              <a:t>1: Administrative and prescribing information – Module 2: Quality overview and summary of non-clinical and clinical data of new drug (modules 3 to 5) – Module 3: Quality (pharmaceutical documentation) – Module 4: Nonclinical (Preclinical) safety study report (Pharmacology/Toxicology) – Module 5: Clinical – efficacy (Clinical Trials)</a:t>
            </a:r>
            <a:endParaRPr lang="en-US" dirty="0"/>
          </a:p>
        </p:txBody>
      </p:sp>
    </p:spTree>
    <p:extLst>
      <p:ext uri="{BB962C8B-B14F-4D97-AF65-F5344CB8AC3E}">
        <p14:creationId xmlns:p14="http://schemas.microsoft.com/office/powerpoint/2010/main" val="167730600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Informed Consent Forms (ICFs</a:t>
            </a:r>
            <a:r>
              <a:rPr lang="en-US" b="1" dirty="0" smtClean="0"/>
              <a:t>):</a:t>
            </a:r>
            <a:endParaRPr lang="en-US" b="1" dirty="0"/>
          </a:p>
        </p:txBody>
      </p:sp>
      <p:sp>
        <p:nvSpPr>
          <p:cNvPr id="3" name="Content Placeholder 2"/>
          <p:cNvSpPr>
            <a:spLocks noGrp="1"/>
          </p:cNvSpPr>
          <p:nvPr>
            <p:ph idx="1"/>
          </p:nvPr>
        </p:nvSpPr>
        <p:spPr>
          <a:xfrm>
            <a:off x="501446" y="1752600"/>
            <a:ext cx="8229600" cy="4800600"/>
          </a:xfrm>
        </p:spPr>
        <p:txBody>
          <a:bodyPr>
            <a:normAutofit fontScale="92500" lnSpcReduction="10000"/>
          </a:bodyPr>
          <a:lstStyle/>
          <a:p>
            <a:pPr marL="0" indent="0">
              <a:buNone/>
            </a:pPr>
            <a:r>
              <a:rPr lang="en-US" dirty="0" smtClean="0"/>
              <a:t> </a:t>
            </a:r>
            <a:r>
              <a:rPr lang="en-US" dirty="0"/>
              <a:t>• Document that are signed by study participants before entering into the clinical trails </a:t>
            </a:r>
            <a:endParaRPr lang="en-US" dirty="0" smtClean="0"/>
          </a:p>
          <a:p>
            <a:pPr marL="0" indent="0">
              <a:buNone/>
            </a:pPr>
            <a:r>
              <a:rPr lang="en-US" dirty="0" smtClean="0"/>
              <a:t>• </a:t>
            </a:r>
            <a:r>
              <a:rPr lang="en-US" dirty="0"/>
              <a:t>Should have study related specific information for the participants </a:t>
            </a:r>
            <a:endParaRPr lang="en-US" dirty="0" smtClean="0"/>
          </a:p>
          <a:p>
            <a:pPr marL="0" indent="0">
              <a:buNone/>
            </a:pPr>
            <a:r>
              <a:rPr lang="en-US" dirty="0" smtClean="0"/>
              <a:t>• </a:t>
            </a:r>
            <a:r>
              <a:rPr lang="en-US" dirty="0"/>
              <a:t>Should be obtained for all types of clinical studies including – </a:t>
            </a:r>
            <a:endParaRPr lang="en-US" dirty="0" smtClean="0"/>
          </a:p>
          <a:p>
            <a:pPr marL="0" indent="0">
              <a:buNone/>
            </a:pPr>
            <a:r>
              <a:rPr lang="en-US" dirty="0" smtClean="0"/>
              <a:t>Diagnostic </a:t>
            </a:r>
            <a:r>
              <a:rPr lang="en-US" dirty="0"/>
              <a:t>– </a:t>
            </a:r>
            <a:endParaRPr lang="en-US" dirty="0" smtClean="0"/>
          </a:p>
          <a:p>
            <a:pPr marL="0" indent="0">
              <a:buNone/>
            </a:pPr>
            <a:r>
              <a:rPr lang="en-US" dirty="0" smtClean="0"/>
              <a:t>Therapeutic </a:t>
            </a:r>
            <a:r>
              <a:rPr lang="en-US" dirty="0"/>
              <a:t>– </a:t>
            </a:r>
            <a:endParaRPr lang="en-US" dirty="0" smtClean="0"/>
          </a:p>
          <a:p>
            <a:pPr marL="0" indent="0">
              <a:buNone/>
            </a:pPr>
            <a:r>
              <a:rPr lang="en-US" dirty="0" smtClean="0"/>
              <a:t>Interventional </a:t>
            </a:r>
            <a:r>
              <a:rPr lang="en-US" dirty="0"/>
              <a:t>– </a:t>
            </a:r>
            <a:endParaRPr lang="en-US" dirty="0" smtClean="0"/>
          </a:p>
          <a:p>
            <a:pPr marL="0" indent="0">
              <a:buNone/>
            </a:pPr>
            <a:r>
              <a:rPr lang="en-US" dirty="0" smtClean="0"/>
              <a:t>Social </a:t>
            </a:r>
            <a:r>
              <a:rPr lang="en-US" dirty="0"/>
              <a:t>and behavioral studies – Research conducted nationally or internationally</a:t>
            </a:r>
            <a:endParaRPr lang="en-US" dirty="0"/>
          </a:p>
        </p:txBody>
      </p:sp>
    </p:spTree>
    <p:extLst>
      <p:ext uri="{BB962C8B-B14F-4D97-AF65-F5344CB8AC3E}">
        <p14:creationId xmlns:p14="http://schemas.microsoft.com/office/powerpoint/2010/main" val="258469138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8816" y="879220"/>
            <a:ext cx="6349184" cy="1018035"/>
          </a:xfrm>
        </p:spPr>
        <p:txBody>
          <a:bodyPr>
            <a:normAutofit fontScale="90000"/>
          </a:bodyPr>
          <a:lstStyle/>
          <a:p>
            <a:r>
              <a:rPr lang="en-US" b="1" dirty="0"/>
              <a:t> Informed Consent Forms (</a:t>
            </a:r>
            <a:r>
              <a:rPr lang="en-US" b="1" dirty="0" err="1"/>
              <a:t>cont</a:t>
            </a:r>
            <a:r>
              <a:rPr lang="en-US" b="1" dirty="0" smtClean="0"/>
              <a:t>…):</a:t>
            </a:r>
            <a:endParaRPr lang="en-US" b="1" dirty="0"/>
          </a:p>
        </p:txBody>
      </p:sp>
      <p:sp>
        <p:nvSpPr>
          <p:cNvPr id="3" name="Content Placeholder 2"/>
          <p:cNvSpPr>
            <a:spLocks noGrp="1"/>
          </p:cNvSpPr>
          <p:nvPr>
            <p:ph idx="1"/>
          </p:nvPr>
        </p:nvSpPr>
        <p:spPr>
          <a:xfrm>
            <a:off x="501446" y="1981200"/>
            <a:ext cx="8229600" cy="4724400"/>
          </a:xfrm>
        </p:spPr>
        <p:txBody>
          <a:bodyPr/>
          <a:lstStyle/>
          <a:p>
            <a:pPr marL="0" indent="0">
              <a:buNone/>
            </a:pPr>
            <a:r>
              <a:rPr lang="en-US" dirty="0" smtClean="0"/>
              <a:t>• </a:t>
            </a:r>
            <a:r>
              <a:rPr lang="en-US" dirty="0"/>
              <a:t>Main goal is to provide sufficient information to participant, to make an decision about whether or not to enroll in a study or to continue participation </a:t>
            </a:r>
            <a:endParaRPr lang="en-US" dirty="0" smtClean="0"/>
          </a:p>
          <a:p>
            <a:pPr marL="0" indent="0">
              <a:buNone/>
            </a:pPr>
            <a:r>
              <a:rPr lang="en-US" dirty="0" smtClean="0"/>
              <a:t>• </a:t>
            </a:r>
            <a:r>
              <a:rPr lang="en-US" dirty="0"/>
              <a:t>Must be easily understandable by the </a:t>
            </a:r>
            <a:r>
              <a:rPr lang="en-US" dirty="0" smtClean="0"/>
              <a:t>participants</a:t>
            </a:r>
          </a:p>
          <a:p>
            <a:pPr marL="0" indent="0">
              <a:buNone/>
            </a:pPr>
            <a:r>
              <a:rPr lang="en-US" dirty="0" smtClean="0"/>
              <a:t> </a:t>
            </a:r>
            <a:r>
              <a:rPr lang="en-US" dirty="0"/>
              <a:t>• Participants should have proper understanding about the objective of the study to make legible decision before signing the ICF</a:t>
            </a:r>
            <a:endParaRPr lang="en-US" dirty="0"/>
          </a:p>
        </p:txBody>
      </p:sp>
    </p:spTree>
    <p:extLst>
      <p:ext uri="{BB962C8B-B14F-4D97-AF65-F5344CB8AC3E}">
        <p14:creationId xmlns:p14="http://schemas.microsoft.com/office/powerpoint/2010/main" val="98318572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Risk Management Plans (RMPs)</a:t>
            </a:r>
          </a:p>
        </p:txBody>
      </p:sp>
      <p:sp>
        <p:nvSpPr>
          <p:cNvPr id="3" name="Content Placeholder 2"/>
          <p:cNvSpPr>
            <a:spLocks noGrp="1"/>
          </p:cNvSpPr>
          <p:nvPr>
            <p:ph idx="1"/>
          </p:nvPr>
        </p:nvSpPr>
        <p:spPr>
          <a:xfrm>
            <a:off x="501446" y="1927124"/>
            <a:ext cx="8229600" cy="4549876"/>
          </a:xfrm>
        </p:spPr>
        <p:txBody>
          <a:bodyPr>
            <a:normAutofit fontScale="92500" lnSpcReduction="10000"/>
          </a:bodyPr>
          <a:lstStyle/>
          <a:p>
            <a:pPr>
              <a:buFont typeface="Wingdings" pitchFamily="2" charset="2"/>
              <a:buChar char="v"/>
            </a:pPr>
            <a:r>
              <a:rPr lang="en-US" dirty="0" smtClean="0"/>
              <a:t> </a:t>
            </a:r>
            <a:r>
              <a:rPr lang="en-US" dirty="0"/>
              <a:t>Document that describes the current knowledge about the safety and efficacy of drug </a:t>
            </a:r>
            <a:endParaRPr lang="en-US" dirty="0" smtClean="0"/>
          </a:p>
          <a:p>
            <a:pPr>
              <a:buFont typeface="Wingdings" pitchFamily="2" charset="2"/>
              <a:buChar char="v"/>
            </a:pPr>
            <a:r>
              <a:rPr lang="en-US" dirty="0" smtClean="0"/>
              <a:t> </a:t>
            </a:r>
            <a:r>
              <a:rPr lang="en-US" dirty="0"/>
              <a:t>RMPs include information on</a:t>
            </a:r>
            <a:r>
              <a:rPr lang="en-US" dirty="0" smtClean="0"/>
              <a:t>:</a:t>
            </a:r>
          </a:p>
          <a:p>
            <a:pPr marL="0" indent="0">
              <a:buNone/>
            </a:pPr>
            <a:r>
              <a:rPr lang="en-US" dirty="0" smtClean="0"/>
              <a:t> 1.Medicine's </a:t>
            </a:r>
            <a:r>
              <a:rPr lang="en-US" dirty="0"/>
              <a:t>safety profile – </a:t>
            </a:r>
            <a:endParaRPr lang="en-US" dirty="0" smtClean="0"/>
          </a:p>
          <a:p>
            <a:pPr marL="0" indent="0">
              <a:buNone/>
            </a:pPr>
            <a:r>
              <a:rPr lang="en-US" dirty="0" smtClean="0"/>
              <a:t> 2.Procedures </a:t>
            </a:r>
            <a:r>
              <a:rPr lang="en-US" dirty="0"/>
              <a:t>or methods for risks minimizing and prevention in patients – </a:t>
            </a:r>
            <a:endParaRPr lang="en-US" dirty="0" smtClean="0"/>
          </a:p>
          <a:p>
            <a:pPr marL="0" indent="0">
              <a:buNone/>
            </a:pPr>
            <a:r>
              <a:rPr lang="en-US" dirty="0" smtClean="0"/>
              <a:t> 3.Plans </a:t>
            </a:r>
            <a:r>
              <a:rPr lang="en-US" dirty="0"/>
              <a:t>for studies and other activities to gain more knowledge about the safety and efficacy of the medicine – </a:t>
            </a:r>
            <a:r>
              <a:rPr lang="en-US" dirty="0" smtClean="0"/>
              <a:t>    4.Risk </a:t>
            </a:r>
            <a:r>
              <a:rPr lang="en-US" dirty="0"/>
              <a:t>factors for developing adverse reactions – </a:t>
            </a:r>
            <a:endParaRPr lang="en-US" dirty="0" smtClean="0"/>
          </a:p>
          <a:p>
            <a:pPr marL="0" indent="0">
              <a:buNone/>
            </a:pPr>
            <a:r>
              <a:rPr lang="en-US" dirty="0" smtClean="0"/>
              <a:t>5.Measuring </a:t>
            </a:r>
            <a:r>
              <a:rPr lang="en-US" dirty="0"/>
              <a:t>the effectiveness of risk-minimization measures</a:t>
            </a:r>
            <a:endParaRPr lang="en-US" dirty="0"/>
          </a:p>
        </p:txBody>
      </p:sp>
    </p:spTree>
    <p:extLst>
      <p:ext uri="{BB962C8B-B14F-4D97-AF65-F5344CB8AC3E}">
        <p14:creationId xmlns:p14="http://schemas.microsoft.com/office/powerpoint/2010/main" val="412643749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Risk Management Plans (</a:t>
            </a:r>
            <a:r>
              <a:rPr lang="en-US" b="1" dirty="0" err="1"/>
              <a:t>cont</a:t>
            </a:r>
            <a:r>
              <a:rPr lang="en-US" b="1" dirty="0"/>
              <a:t>…)</a:t>
            </a:r>
          </a:p>
        </p:txBody>
      </p:sp>
      <p:sp>
        <p:nvSpPr>
          <p:cNvPr id="3" name="Content Placeholder 2"/>
          <p:cNvSpPr>
            <a:spLocks noGrp="1"/>
          </p:cNvSpPr>
          <p:nvPr>
            <p:ph idx="1"/>
          </p:nvPr>
        </p:nvSpPr>
        <p:spPr>
          <a:xfrm>
            <a:off x="501446" y="1752600"/>
            <a:ext cx="8229600" cy="4876800"/>
          </a:xfrm>
        </p:spPr>
        <p:txBody>
          <a:bodyPr>
            <a:normAutofit lnSpcReduction="10000"/>
          </a:bodyPr>
          <a:lstStyle/>
          <a:p>
            <a:pPr marL="0" indent="0">
              <a:buNone/>
            </a:pPr>
            <a:r>
              <a:rPr lang="en-US" dirty="0" smtClean="0"/>
              <a:t>• </a:t>
            </a:r>
            <a:r>
              <a:rPr lang="en-US" dirty="0"/>
              <a:t>Objective </a:t>
            </a:r>
            <a:endParaRPr lang="en-US" dirty="0" smtClean="0"/>
          </a:p>
          <a:p>
            <a:pPr>
              <a:buFont typeface="Wingdings" pitchFamily="2" charset="2"/>
              <a:buChar char="Ø"/>
            </a:pPr>
            <a:r>
              <a:rPr lang="en-US" dirty="0" smtClean="0"/>
              <a:t>Identification </a:t>
            </a:r>
            <a:r>
              <a:rPr lang="en-US" dirty="0"/>
              <a:t>of safety profile of the medicinal product(s) concerned </a:t>
            </a:r>
            <a:endParaRPr lang="en-US" dirty="0"/>
          </a:p>
          <a:p>
            <a:pPr>
              <a:buFont typeface="Wingdings" pitchFamily="2" charset="2"/>
              <a:buChar char="Ø"/>
            </a:pPr>
            <a:r>
              <a:rPr lang="en-US" dirty="0" smtClean="0"/>
              <a:t>Indicate </a:t>
            </a:r>
            <a:r>
              <a:rPr lang="en-US" dirty="0"/>
              <a:t>further characterization of safety profile of the medicinal product(s) concerned </a:t>
            </a:r>
            <a:endParaRPr lang="en-US" dirty="0"/>
          </a:p>
          <a:p>
            <a:pPr>
              <a:buFont typeface="Wingdings" pitchFamily="2" charset="2"/>
              <a:buChar char="Ø"/>
            </a:pPr>
            <a:r>
              <a:rPr lang="en-US" dirty="0" smtClean="0"/>
              <a:t>Prevention </a:t>
            </a:r>
            <a:r>
              <a:rPr lang="en-US" dirty="0"/>
              <a:t>or minimization of risks associated with the medicinal product including an assessment of the effectiveness of those interventions </a:t>
            </a:r>
            <a:endParaRPr lang="en-US" dirty="0"/>
          </a:p>
          <a:p>
            <a:pPr>
              <a:buFont typeface="Wingdings" pitchFamily="2" charset="2"/>
              <a:buChar char="Ø"/>
            </a:pPr>
            <a:r>
              <a:rPr lang="en-US" dirty="0" smtClean="0"/>
              <a:t>Document </a:t>
            </a:r>
            <a:r>
              <a:rPr lang="en-US" dirty="0"/>
              <a:t>post-authorization obligations that have been imposed as a condition for the marketing authorization</a:t>
            </a:r>
            <a:endParaRPr lang="en-US" dirty="0"/>
          </a:p>
        </p:txBody>
      </p:sp>
    </p:spTree>
    <p:extLst>
      <p:ext uri="{BB962C8B-B14F-4D97-AF65-F5344CB8AC3E}">
        <p14:creationId xmlns:p14="http://schemas.microsoft.com/office/powerpoint/2010/main" val="284025257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8816" y="914400"/>
            <a:ext cx="6425384" cy="982855"/>
          </a:xfrm>
        </p:spPr>
        <p:txBody>
          <a:bodyPr/>
          <a:lstStyle/>
          <a:p>
            <a:r>
              <a:rPr lang="en-US" b="1" dirty="0" smtClean="0"/>
              <a:t>INSPECTION of RA:</a:t>
            </a:r>
            <a:endParaRPr lang="en-US" dirty="0"/>
          </a:p>
        </p:txBody>
      </p:sp>
      <p:sp>
        <p:nvSpPr>
          <p:cNvPr id="3" name="Content Placeholder 2"/>
          <p:cNvSpPr>
            <a:spLocks noGrp="1"/>
          </p:cNvSpPr>
          <p:nvPr>
            <p:ph idx="1"/>
          </p:nvPr>
        </p:nvSpPr>
        <p:spPr/>
        <p:txBody>
          <a:bodyPr>
            <a:normAutofit lnSpcReduction="10000"/>
          </a:bodyPr>
          <a:lstStyle/>
          <a:p>
            <a:pPr>
              <a:buFont typeface="Wingdings" pitchFamily="2" charset="2"/>
              <a:buChar char="Ø"/>
            </a:pPr>
            <a:r>
              <a:rPr lang="en-US" sz="2400" dirty="0"/>
              <a:t>Regulatory inspections are an important and essential part of clinical research to evaluate the integrity of the data submitted to health authorities (HAs), presence of infrastructure to conduct clinical research, measures implemented to protect patient’s interest and safety, adequacy of site/sponsor quality systems, and verification of compliance with the principles of ICH-GCP as well as local regulations</a:t>
            </a:r>
            <a:r>
              <a:rPr lang="en-US" sz="2400" dirty="0" smtClean="0"/>
              <a:t>.</a:t>
            </a:r>
          </a:p>
          <a:p>
            <a:pPr>
              <a:buFont typeface="Wingdings" pitchFamily="2" charset="2"/>
              <a:buChar char="Ø"/>
            </a:pPr>
            <a:r>
              <a:rPr lang="en-US" sz="2400" dirty="0"/>
              <a:t>Inspections generally occur after submission of data for marketing approval of an investigational drug; however, inspections may happen at any time during the conduct of the trial like FDA’s Early Intervention </a:t>
            </a:r>
            <a:r>
              <a:rPr lang="en-US" sz="2400" dirty="0" smtClean="0"/>
              <a:t>Program</a:t>
            </a:r>
          </a:p>
          <a:p>
            <a:pPr marL="0" indent="0">
              <a:buNone/>
            </a:pPr>
            <a:endParaRPr lang="en-US" sz="2400" dirty="0"/>
          </a:p>
        </p:txBody>
      </p:sp>
    </p:spTree>
    <p:extLst>
      <p:ext uri="{BB962C8B-B14F-4D97-AF65-F5344CB8AC3E}">
        <p14:creationId xmlns:p14="http://schemas.microsoft.com/office/powerpoint/2010/main" val="38752911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01446" y="1600200"/>
            <a:ext cx="8229600" cy="5029200"/>
          </a:xfrm>
        </p:spPr>
        <p:txBody>
          <a:bodyPr>
            <a:normAutofit/>
          </a:bodyPr>
          <a:lstStyle/>
          <a:p>
            <a:pPr>
              <a:buFont typeface="Wingdings" pitchFamily="2" charset="2"/>
              <a:buChar char="Ø"/>
            </a:pPr>
            <a:r>
              <a:rPr lang="en-US" sz="2400" dirty="0"/>
              <a:t>All HAs like US FDA, EMA (European Medicines Agency) and others to whom data have been submitted from Indian site(s) may conduct inspections at the respective study sites</a:t>
            </a:r>
            <a:r>
              <a:rPr lang="en-US" sz="2400" dirty="0" smtClean="0"/>
              <a:t>.</a:t>
            </a:r>
          </a:p>
          <a:p>
            <a:pPr>
              <a:buFont typeface="Wingdings" pitchFamily="2" charset="2"/>
              <a:buChar char="Ø"/>
            </a:pPr>
            <a:r>
              <a:rPr lang="en-US" sz="2400" dirty="0"/>
              <a:t>Drug Controller General India (DCGI) has jurisdiction to inspect all clinical trials. DCGI has conducted inspections to investigate issues, where required. A routine inspection program will also start in near future</a:t>
            </a:r>
            <a:r>
              <a:rPr lang="en-US" sz="2400" dirty="0" smtClean="0"/>
              <a:t>.</a:t>
            </a:r>
          </a:p>
          <a:p>
            <a:pPr>
              <a:buFont typeface="Wingdings" pitchFamily="2" charset="2"/>
              <a:buChar char="Ø"/>
            </a:pPr>
            <a:r>
              <a:rPr lang="en-US" sz="2400" dirty="0"/>
              <a:t>The results have been positive with either “No Action Indicated” or “Voluntary action Indicated.” The findings were in categories of Drug Accountability, Protocol Compliance, Inaccurate Records, and Failure to follow Investigational Plan.</a:t>
            </a:r>
            <a:endParaRPr lang="en-US" sz="2400" dirty="0"/>
          </a:p>
        </p:txBody>
      </p:sp>
    </p:spTree>
    <p:extLst>
      <p:ext uri="{BB962C8B-B14F-4D97-AF65-F5344CB8AC3E}">
        <p14:creationId xmlns:p14="http://schemas.microsoft.com/office/powerpoint/2010/main" val="376669472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REGULATORY COMPLIANCE:</a:t>
            </a:r>
            <a:endParaRPr lang="en-US" dirty="0"/>
          </a:p>
        </p:txBody>
      </p:sp>
      <p:sp>
        <p:nvSpPr>
          <p:cNvPr id="3" name="Content Placeholder 2"/>
          <p:cNvSpPr>
            <a:spLocks noGrp="1"/>
          </p:cNvSpPr>
          <p:nvPr>
            <p:ph idx="1"/>
          </p:nvPr>
        </p:nvSpPr>
        <p:spPr>
          <a:xfrm>
            <a:off x="501446" y="1752600"/>
            <a:ext cx="8229600" cy="4724400"/>
          </a:xfrm>
        </p:spPr>
        <p:txBody>
          <a:bodyPr/>
          <a:lstStyle/>
          <a:p>
            <a:pPr>
              <a:buFont typeface="Wingdings" pitchFamily="2" charset="2"/>
              <a:buChar char="Ø"/>
            </a:pPr>
            <a:r>
              <a:rPr lang="en-US" sz="2400" dirty="0"/>
              <a:t>Regulatory compliance is an organization's adherence to laws, regulations, guidelines and specifications relevant to its business processes</a:t>
            </a:r>
            <a:r>
              <a:rPr lang="en-US" dirty="0" smtClean="0"/>
              <a:t>.</a:t>
            </a:r>
          </a:p>
          <a:p>
            <a:pPr>
              <a:buFont typeface="Wingdings" pitchFamily="2" charset="2"/>
              <a:buChar char="Ø"/>
            </a:pPr>
            <a:r>
              <a:rPr lang="en-US" sz="2400" dirty="0"/>
              <a:t>As the number of rules has increased since the turn of the century, regulatory compliance management has become more prominent in a variety of </a:t>
            </a:r>
            <a:r>
              <a:rPr lang="en-US" sz="2400" dirty="0" smtClean="0"/>
              <a:t>organizations</a:t>
            </a:r>
          </a:p>
          <a:p>
            <a:pPr>
              <a:buFont typeface="Wingdings" pitchFamily="2" charset="2"/>
              <a:buChar char="Ø"/>
            </a:pPr>
            <a:r>
              <a:rPr lang="en-US" sz="2400" dirty="0"/>
              <a:t>Regulatory compliance processes and strategies provide guidance for organizations as they strive to attain their business goals. </a:t>
            </a:r>
            <a:endParaRPr lang="en-US" sz="2400" dirty="0" smtClean="0"/>
          </a:p>
          <a:p>
            <a:pPr>
              <a:buFont typeface="Wingdings" pitchFamily="2" charset="2"/>
              <a:buChar char="Ø"/>
            </a:pPr>
            <a:r>
              <a:rPr lang="en-US" sz="2400" dirty="0" smtClean="0"/>
              <a:t>Audit </a:t>
            </a:r>
            <a:r>
              <a:rPr lang="en-US" sz="2400" dirty="0"/>
              <a:t>reports proving compliance help companies market themselves to customers.</a:t>
            </a:r>
            <a:endParaRPr lang="en-US" sz="2400" dirty="0"/>
          </a:p>
        </p:txBody>
      </p:sp>
    </p:spTree>
    <p:extLst>
      <p:ext uri="{BB962C8B-B14F-4D97-AF65-F5344CB8AC3E}">
        <p14:creationId xmlns:p14="http://schemas.microsoft.com/office/powerpoint/2010/main" val="251510678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 y="914400"/>
            <a:ext cx="5486400" cy="1143000"/>
          </a:xfrm>
        </p:spPr>
        <p:txBody>
          <a:bodyPr>
            <a:normAutofit fontScale="90000"/>
          </a:bodyPr>
          <a:lstStyle/>
          <a:p>
            <a:r>
              <a:rPr lang="en-US" b="1" dirty="0">
                <a:effectLst/>
              </a:rPr>
              <a:t>How do companies ensure regulatory compliance?</a:t>
            </a:r>
            <a:br>
              <a:rPr lang="en-US" b="1" dirty="0">
                <a:effectLst/>
              </a:rPr>
            </a:br>
            <a:endParaRPr lang="en-US" dirty="0"/>
          </a:p>
        </p:txBody>
      </p:sp>
      <p:sp>
        <p:nvSpPr>
          <p:cNvPr id="3" name="Content Placeholder 2"/>
          <p:cNvSpPr>
            <a:spLocks noGrp="1"/>
          </p:cNvSpPr>
          <p:nvPr>
            <p:ph idx="1"/>
          </p:nvPr>
        </p:nvSpPr>
        <p:spPr>
          <a:xfrm>
            <a:off x="501446" y="1676400"/>
            <a:ext cx="8229600" cy="4953000"/>
          </a:xfrm>
        </p:spPr>
        <p:txBody>
          <a:bodyPr>
            <a:normAutofit fontScale="70000" lnSpcReduction="20000"/>
          </a:bodyPr>
          <a:lstStyle/>
          <a:p>
            <a:pPr>
              <a:buFont typeface="Wingdings" pitchFamily="2" charset="2"/>
              <a:buChar char="Ø"/>
            </a:pPr>
            <a:r>
              <a:rPr lang="en-US" dirty="0"/>
              <a:t>Regulatory compliance requires companies to analyze their unique requirements and any mandates specific to their industry and then </a:t>
            </a:r>
            <a:r>
              <a:rPr lang="en-US" u="sng" dirty="0"/>
              <a:t>develop processes to meet these </a:t>
            </a:r>
            <a:r>
              <a:rPr lang="en-US" u="sng" dirty="0" smtClean="0"/>
              <a:t>requirements.</a:t>
            </a:r>
            <a:r>
              <a:rPr lang="en-US" dirty="0" smtClean="0"/>
              <a:t> </a:t>
            </a:r>
            <a:r>
              <a:rPr lang="en-US" dirty="0"/>
              <a:t>Typical steps to achieve regulatory compliance include the following:</a:t>
            </a:r>
          </a:p>
          <a:p>
            <a:pPr>
              <a:buFont typeface="Wingdings" pitchFamily="2" charset="2"/>
              <a:buChar char="Ø"/>
            </a:pPr>
            <a:r>
              <a:rPr lang="en-US" b="1" dirty="0"/>
              <a:t>Identify applicable regulations.</a:t>
            </a:r>
            <a:r>
              <a:rPr lang="en-US" dirty="0"/>
              <a:t> Determine which laws and compliance regulations apply to the company's industry and operations. These include federal, state and municipal rules.</a:t>
            </a:r>
          </a:p>
          <a:p>
            <a:pPr>
              <a:buFont typeface="Wingdings" pitchFamily="2" charset="2"/>
              <a:buChar char="Ø"/>
            </a:pPr>
            <a:r>
              <a:rPr lang="en-US" b="1" dirty="0"/>
              <a:t>Determine requirements.</a:t>
            </a:r>
            <a:r>
              <a:rPr lang="en-US" dirty="0"/>
              <a:t> Identify the requirements in each regulation that are relevant to the organization, and consider plans on how to implement these mandates.</a:t>
            </a:r>
          </a:p>
          <a:p>
            <a:pPr>
              <a:buFont typeface="Wingdings" pitchFamily="2" charset="2"/>
              <a:buChar char="Ø"/>
            </a:pPr>
            <a:r>
              <a:rPr lang="en-US" b="1" dirty="0"/>
              <a:t>Document compliance processes.</a:t>
            </a:r>
            <a:r>
              <a:rPr lang="en-US" dirty="0"/>
              <a:t> Clearly document compliance processes, with specific instructions for each role involved in maintaining compliance. This information will be useful during regulatory audits.</a:t>
            </a:r>
          </a:p>
          <a:p>
            <a:pPr>
              <a:buFont typeface="Wingdings" pitchFamily="2" charset="2"/>
              <a:buChar char="Ø"/>
            </a:pPr>
            <a:r>
              <a:rPr lang="en-US" b="1" dirty="0"/>
              <a:t>Monitor changes, and determine whether they apply.</a:t>
            </a:r>
            <a:r>
              <a:rPr lang="en-US" dirty="0"/>
              <a:t> </a:t>
            </a:r>
            <a:r>
              <a:rPr lang="en-US" dirty="0" smtClean="0"/>
              <a:t>Compliance requirements </a:t>
            </a:r>
            <a:r>
              <a:rPr lang="en-US" dirty="0"/>
              <a:t>are updated constantly. Changes must be monitored to determine if they are relevant to the company. If they are, implement updated procedures, and train the appropriate staff on these updates.</a:t>
            </a:r>
          </a:p>
          <a:p>
            <a:endParaRPr lang="en-US" dirty="0"/>
          </a:p>
        </p:txBody>
      </p:sp>
    </p:spTree>
    <p:extLst>
      <p:ext uri="{BB962C8B-B14F-4D97-AF65-F5344CB8AC3E}">
        <p14:creationId xmlns:p14="http://schemas.microsoft.com/office/powerpoint/2010/main" val="361098570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879221"/>
            <a:ext cx="4876800" cy="873380"/>
          </a:xfrm>
        </p:spPr>
        <p:txBody>
          <a:bodyPr>
            <a:normAutofit fontScale="90000"/>
          </a:bodyPr>
          <a:lstStyle/>
          <a:p>
            <a:r>
              <a:rPr lang="en-US" b="1" dirty="0" smtClean="0"/>
              <a:t>ROLE OF QA IN REGULATORY SUBMISSION</a:t>
            </a:r>
            <a:endParaRPr lang="en-US" b="1" dirty="0"/>
          </a:p>
        </p:txBody>
      </p:sp>
      <p:sp>
        <p:nvSpPr>
          <p:cNvPr id="3" name="Content Placeholder 2"/>
          <p:cNvSpPr>
            <a:spLocks noGrp="1"/>
          </p:cNvSpPr>
          <p:nvPr>
            <p:ph idx="1"/>
          </p:nvPr>
        </p:nvSpPr>
        <p:spPr>
          <a:xfrm>
            <a:off x="501446" y="1981200"/>
            <a:ext cx="8229600" cy="4724400"/>
          </a:xfrm>
        </p:spPr>
        <p:txBody>
          <a:bodyPr>
            <a:noAutofit/>
          </a:bodyPr>
          <a:lstStyle/>
          <a:p>
            <a:pPr>
              <a:buFont typeface="Wingdings" pitchFamily="2" charset="2"/>
              <a:buChar char="Ø"/>
            </a:pPr>
            <a:r>
              <a:rPr lang="en-US" sz="2400" dirty="0"/>
              <a:t>In the pharmaceutical industry, quality assurance (QA) is essential for </a:t>
            </a:r>
            <a:r>
              <a:rPr lang="en-US" sz="2400" b="1" dirty="0"/>
              <a:t>ensuring that pharmaceutical products are manufactured to a safe and consistent standard</a:t>
            </a:r>
            <a:r>
              <a:rPr lang="en-US" sz="2400" dirty="0"/>
              <a:t>. QA is an area that refers to any aspect that may affect a drug's quality during its research, development and manufacturing</a:t>
            </a:r>
            <a:r>
              <a:rPr lang="en-US" sz="2400" dirty="0" smtClean="0"/>
              <a:t>.</a:t>
            </a:r>
          </a:p>
          <a:p>
            <a:pPr>
              <a:buFont typeface="Wingdings" pitchFamily="2" charset="2"/>
              <a:buChar char="Ø"/>
            </a:pPr>
            <a:r>
              <a:rPr lang="en-US" sz="2400" dirty="0"/>
              <a:t>Regulatory affairs professionals are concerned with ensuring that products comply with government regulations, while quality assurance professionals are focused on delivering high-quality products to consumers</a:t>
            </a:r>
            <a:r>
              <a:rPr lang="en-US" sz="2400" dirty="0" smtClean="0"/>
              <a:t>.</a:t>
            </a:r>
          </a:p>
          <a:p>
            <a:pPr>
              <a:buFont typeface="Wingdings" pitchFamily="2" charset="2"/>
              <a:buChar char="Ø"/>
            </a:pPr>
            <a:r>
              <a:rPr lang="en-US" sz="2400" dirty="0"/>
              <a:t>A quality assurance personnel is responsible for </a:t>
            </a:r>
            <a:r>
              <a:rPr lang="en-US" sz="2400" b="1" dirty="0"/>
              <a:t>ensuring that products and services meet the established standards set by the company</a:t>
            </a:r>
            <a:r>
              <a:rPr lang="en-US" sz="2400" dirty="0"/>
              <a:t>. </a:t>
            </a:r>
            <a:endParaRPr lang="en-US" sz="2400" dirty="0"/>
          </a:p>
        </p:txBody>
      </p:sp>
    </p:spTree>
    <p:extLst>
      <p:ext uri="{BB962C8B-B14F-4D97-AF65-F5344CB8AC3E}">
        <p14:creationId xmlns:p14="http://schemas.microsoft.com/office/powerpoint/2010/main" val="75662636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CONTENT:</a:t>
            </a:r>
            <a:endParaRPr lang="en-US" dirty="0"/>
          </a:p>
        </p:txBody>
      </p:sp>
      <p:sp>
        <p:nvSpPr>
          <p:cNvPr id="3" name="Content Placeholder 2"/>
          <p:cNvSpPr>
            <a:spLocks noGrp="1"/>
          </p:cNvSpPr>
          <p:nvPr>
            <p:ph idx="1"/>
          </p:nvPr>
        </p:nvSpPr>
        <p:spPr/>
        <p:txBody>
          <a:bodyPr/>
          <a:lstStyle/>
          <a:p>
            <a:pPr>
              <a:buFont typeface="Wingdings" pitchFamily="2" charset="2"/>
              <a:buChar char="Ø"/>
            </a:pPr>
            <a:r>
              <a:rPr lang="en-US" dirty="0" smtClean="0"/>
              <a:t>Different type of regulatory documents.</a:t>
            </a:r>
          </a:p>
          <a:p>
            <a:pPr marL="0" indent="0">
              <a:buNone/>
            </a:pPr>
            <a:r>
              <a:rPr lang="en-US" dirty="0" smtClean="0"/>
              <a:t>1.Regulatory document</a:t>
            </a:r>
          </a:p>
          <a:p>
            <a:pPr marL="0" indent="0">
              <a:buNone/>
            </a:pPr>
            <a:r>
              <a:rPr lang="en-US" dirty="0" smtClean="0"/>
              <a:t>2.Clinical study report</a:t>
            </a:r>
          </a:p>
          <a:p>
            <a:pPr marL="0" indent="0">
              <a:buNone/>
            </a:pPr>
            <a:r>
              <a:rPr lang="en-US" dirty="0" smtClean="0"/>
              <a:t>3.CTD</a:t>
            </a:r>
          </a:p>
          <a:p>
            <a:pPr marL="0" indent="0">
              <a:buNone/>
            </a:pPr>
            <a:r>
              <a:rPr lang="en-US" dirty="0" smtClean="0"/>
              <a:t>4.Informed consent form</a:t>
            </a:r>
          </a:p>
          <a:p>
            <a:pPr marL="0" indent="0">
              <a:buNone/>
            </a:pPr>
            <a:r>
              <a:rPr lang="en-US" dirty="0" smtClean="0"/>
              <a:t>5.Risk management plan</a:t>
            </a:r>
          </a:p>
          <a:p>
            <a:pPr>
              <a:buFont typeface="Wingdings" pitchFamily="2" charset="2"/>
              <a:buChar char="Ø"/>
            </a:pPr>
            <a:r>
              <a:rPr lang="en-US" dirty="0" smtClean="0"/>
              <a:t>Inspection and compliance.</a:t>
            </a:r>
          </a:p>
          <a:p>
            <a:pPr>
              <a:buFont typeface="Wingdings" pitchFamily="2" charset="2"/>
              <a:buChar char="Ø"/>
            </a:pPr>
            <a:r>
              <a:rPr lang="en-US" dirty="0" smtClean="0"/>
              <a:t>Role of QA in regulatory submission.</a:t>
            </a:r>
            <a:endParaRPr lang="en-US" dirty="0"/>
          </a:p>
        </p:txBody>
      </p:sp>
    </p:spTree>
    <p:extLst>
      <p:ext uri="{BB962C8B-B14F-4D97-AF65-F5344CB8AC3E}">
        <p14:creationId xmlns:p14="http://schemas.microsoft.com/office/powerpoint/2010/main" val="278989553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18309" y="1752600"/>
            <a:ext cx="7010400" cy="4419600"/>
          </a:xfrm>
          <a:prstGeom prst="rect">
            <a:avLst/>
          </a:prstGeom>
        </p:spPr>
      </p:pic>
    </p:spTree>
    <p:extLst>
      <p:ext uri="{BB962C8B-B14F-4D97-AF65-F5344CB8AC3E}">
        <p14:creationId xmlns:p14="http://schemas.microsoft.com/office/powerpoint/2010/main" val="195794598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 y="990600"/>
            <a:ext cx="6019800" cy="906655"/>
          </a:xfrm>
        </p:spPr>
        <p:txBody>
          <a:bodyPr>
            <a:normAutofit fontScale="90000"/>
          </a:bodyPr>
          <a:lstStyle/>
          <a:p>
            <a:r>
              <a:rPr lang="en-US" b="1" dirty="0" smtClean="0"/>
              <a:t>DIFFERENT TYPE OF REGULATORY SUBMISSION</a:t>
            </a:r>
            <a:r>
              <a:rPr lang="en-US" dirty="0" smtClean="0"/>
              <a:t>:</a:t>
            </a:r>
            <a:endParaRPr lang="en-US" dirty="0"/>
          </a:p>
        </p:txBody>
      </p:sp>
      <p:sp>
        <p:nvSpPr>
          <p:cNvPr id="3" name="Content Placeholder 2"/>
          <p:cNvSpPr>
            <a:spLocks noGrp="1"/>
          </p:cNvSpPr>
          <p:nvPr>
            <p:ph idx="1"/>
          </p:nvPr>
        </p:nvSpPr>
        <p:spPr/>
        <p:txBody>
          <a:bodyPr>
            <a:normAutofit fontScale="92500" lnSpcReduction="20000"/>
          </a:bodyPr>
          <a:lstStyle/>
          <a:p>
            <a:pPr>
              <a:buFont typeface="Wingdings" pitchFamily="2" charset="2"/>
              <a:buChar char="q"/>
            </a:pPr>
            <a:r>
              <a:rPr lang="en-US" dirty="0"/>
              <a:t> </a:t>
            </a:r>
            <a:r>
              <a:rPr lang="en-US" b="1" dirty="0">
                <a:solidFill>
                  <a:schemeClr val="accent3"/>
                </a:solidFill>
              </a:rPr>
              <a:t>Regulatory Writing </a:t>
            </a:r>
            <a:r>
              <a:rPr lang="en-US" b="1" dirty="0" smtClean="0">
                <a:solidFill>
                  <a:schemeClr val="accent3"/>
                </a:solidFill>
              </a:rPr>
              <a:t>:</a:t>
            </a:r>
          </a:p>
          <a:p>
            <a:pPr marL="0" indent="0">
              <a:buNone/>
            </a:pPr>
            <a:r>
              <a:rPr lang="en-US" dirty="0" smtClean="0"/>
              <a:t>• </a:t>
            </a:r>
            <a:r>
              <a:rPr lang="en-US" dirty="0"/>
              <a:t>Involves developing regulatory documents that health authorities require before the approval of a new drug, device or biologics </a:t>
            </a:r>
            <a:endParaRPr lang="en-US" dirty="0" smtClean="0"/>
          </a:p>
          <a:p>
            <a:pPr marL="0" indent="0">
              <a:buNone/>
            </a:pPr>
            <a:r>
              <a:rPr lang="en-US" dirty="0" smtClean="0"/>
              <a:t>• </a:t>
            </a:r>
            <a:r>
              <a:rPr lang="en-US" dirty="0"/>
              <a:t>Writing regulatory documents is an important aspect of clinical research or trial </a:t>
            </a:r>
            <a:endParaRPr lang="en-US" dirty="0" smtClean="0"/>
          </a:p>
          <a:p>
            <a:pPr marL="0" indent="0">
              <a:buNone/>
            </a:pPr>
            <a:r>
              <a:rPr lang="en-US" dirty="0" smtClean="0"/>
              <a:t>• </a:t>
            </a:r>
            <a:r>
              <a:rPr lang="en-US" dirty="0"/>
              <a:t>These documents are submitted for evaluation of ethical and procedural conduct of the trail, quality of data </a:t>
            </a:r>
            <a:endParaRPr lang="en-US" dirty="0" smtClean="0"/>
          </a:p>
          <a:p>
            <a:pPr marL="0" indent="0">
              <a:buNone/>
            </a:pPr>
            <a:r>
              <a:rPr lang="en-US" dirty="0" smtClean="0"/>
              <a:t>• </a:t>
            </a:r>
            <a:r>
              <a:rPr lang="en-US" dirty="0"/>
              <a:t>The document development should be in compliance with applicable regulatory requirements such as ICH-GCP </a:t>
            </a:r>
            <a:endParaRPr lang="en-US" dirty="0" smtClean="0"/>
          </a:p>
          <a:p>
            <a:pPr marL="0" indent="0">
              <a:buNone/>
            </a:pPr>
            <a:r>
              <a:rPr lang="en-US" dirty="0" smtClean="0"/>
              <a:t>• </a:t>
            </a:r>
            <a:r>
              <a:rPr lang="en-US" dirty="0"/>
              <a:t>Primary audience: FDA reviewers or regulatory authorities</a:t>
            </a:r>
            <a:endParaRPr lang="en-US" dirty="0"/>
          </a:p>
        </p:txBody>
      </p:sp>
    </p:spTree>
    <p:extLst>
      <p:ext uri="{BB962C8B-B14F-4D97-AF65-F5344CB8AC3E}">
        <p14:creationId xmlns:p14="http://schemas.microsoft.com/office/powerpoint/2010/main" val="335590325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Types of Regulatory </a:t>
            </a:r>
            <a:r>
              <a:rPr lang="en-US" b="1" dirty="0" smtClean="0"/>
              <a:t>Documents:</a:t>
            </a:r>
            <a:endParaRPr lang="en-US" b="1" dirty="0"/>
          </a:p>
        </p:txBody>
      </p:sp>
      <p:sp>
        <p:nvSpPr>
          <p:cNvPr id="3" name="Content Placeholder 2"/>
          <p:cNvSpPr>
            <a:spLocks noGrp="1"/>
          </p:cNvSpPr>
          <p:nvPr>
            <p:ph idx="1"/>
          </p:nvPr>
        </p:nvSpPr>
        <p:spPr/>
        <p:txBody>
          <a:bodyPr/>
          <a:lstStyle/>
          <a:p>
            <a:pPr marL="0" indent="0">
              <a:buNone/>
            </a:pPr>
            <a:r>
              <a:rPr lang="en-US" dirty="0" smtClean="0"/>
              <a:t>• </a:t>
            </a:r>
            <a:r>
              <a:rPr lang="en-US" dirty="0"/>
              <a:t>Protocols </a:t>
            </a:r>
            <a:endParaRPr lang="en-US" dirty="0" smtClean="0"/>
          </a:p>
          <a:p>
            <a:pPr marL="0" indent="0">
              <a:buNone/>
            </a:pPr>
            <a:r>
              <a:rPr lang="en-US" dirty="0" smtClean="0"/>
              <a:t>• </a:t>
            </a:r>
            <a:r>
              <a:rPr lang="en-US" dirty="0"/>
              <a:t>Clinical Study Reports (CSRs) </a:t>
            </a:r>
            <a:endParaRPr lang="en-US" dirty="0" smtClean="0"/>
          </a:p>
          <a:p>
            <a:pPr marL="0" indent="0">
              <a:buNone/>
            </a:pPr>
            <a:r>
              <a:rPr lang="en-US" dirty="0" smtClean="0"/>
              <a:t>• </a:t>
            </a:r>
            <a:r>
              <a:rPr lang="en-US" dirty="0"/>
              <a:t>Investigator Brochures (IBs) </a:t>
            </a:r>
            <a:endParaRPr lang="en-US" dirty="0" smtClean="0"/>
          </a:p>
          <a:p>
            <a:pPr marL="0" indent="0">
              <a:buNone/>
            </a:pPr>
            <a:r>
              <a:rPr lang="en-US" dirty="0" smtClean="0"/>
              <a:t>• </a:t>
            </a:r>
            <a:r>
              <a:rPr lang="en-US" dirty="0"/>
              <a:t>Common Technical Documents (CTDs) </a:t>
            </a:r>
            <a:endParaRPr lang="en-US" dirty="0" smtClean="0"/>
          </a:p>
          <a:p>
            <a:pPr marL="0" indent="0">
              <a:buNone/>
            </a:pPr>
            <a:r>
              <a:rPr lang="en-US" dirty="0" smtClean="0"/>
              <a:t>• </a:t>
            </a:r>
            <a:r>
              <a:rPr lang="en-US" dirty="0"/>
              <a:t>Informed Consent Form (ICF) </a:t>
            </a:r>
            <a:endParaRPr lang="en-US" dirty="0" smtClean="0"/>
          </a:p>
          <a:p>
            <a:pPr marL="0" indent="0">
              <a:buNone/>
            </a:pPr>
            <a:r>
              <a:rPr lang="en-US" dirty="0" smtClean="0"/>
              <a:t>• </a:t>
            </a:r>
            <a:r>
              <a:rPr lang="en-US" dirty="0"/>
              <a:t>Risk Management Plans (RMPs)</a:t>
            </a:r>
            <a:endParaRPr lang="en-US" dirty="0"/>
          </a:p>
        </p:txBody>
      </p:sp>
    </p:spTree>
    <p:extLst>
      <p:ext uri="{BB962C8B-B14F-4D97-AF65-F5344CB8AC3E}">
        <p14:creationId xmlns:p14="http://schemas.microsoft.com/office/powerpoint/2010/main" val="186756762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Protocol:</a:t>
            </a:r>
            <a:endParaRPr lang="en-US" b="1" dirty="0"/>
          </a:p>
        </p:txBody>
      </p:sp>
      <p:sp>
        <p:nvSpPr>
          <p:cNvPr id="3" name="Content Placeholder 2"/>
          <p:cNvSpPr>
            <a:spLocks noGrp="1"/>
          </p:cNvSpPr>
          <p:nvPr>
            <p:ph idx="1"/>
          </p:nvPr>
        </p:nvSpPr>
        <p:spPr/>
        <p:txBody>
          <a:bodyPr>
            <a:normAutofit fontScale="92500"/>
          </a:bodyPr>
          <a:lstStyle/>
          <a:p>
            <a:pPr marL="0" indent="0">
              <a:buNone/>
            </a:pPr>
            <a:r>
              <a:rPr lang="en-US" dirty="0" smtClean="0"/>
              <a:t>• </a:t>
            </a:r>
            <a:r>
              <a:rPr lang="en-US" dirty="0"/>
              <a:t>Document that describes the study procedure and how to present and analyze the end point of the study • Main components are objective(s), design, methodology, statistical analysis, and organization of a trial </a:t>
            </a:r>
            <a:endParaRPr lang="en-US" dirty="0" smtClean="0"/>
          </a:p>
          <a:p>
            <a:pPr marL="0" indent="0">
              <a:buNone/>
            </a:pPr>
            <a:r>
              <a:rPr lang="en-US" dirty="0" smtClean="0"/>
              <a:t>• </a:t>
            </a:r>
            <a:r>
              <a:rPr lang="en-US" dirty="0"/>
              <a:t>Prior to study initiation protocol document needs to be approved by the regulator authorities </a:t>
            </a:r>
            <a:endParaRPr lang="en-US" dirty="0" smtClean="0"/>
          </a:p>
          <a:p>
            <a:pPr marL="0" indent="0">
              <a:buNone/>
            </a:pPr>
            <a:r>
              <a:rPr lang="en-US" dirty="0" smtClean="0"/>
              <a:t>• </a:t>
            </a:r>
            <a:r>
              <a:rPr lang="en-US" dirty="0"/>
              <a:t>Must be compliant with ICH E6/GCP </a:t>
            </a:r>
            <a:r>
              <a:rPr lang="en-US" dirty="0" smtClean="0"/>
              <a:t>requirements</a:t>
            </a:r>
          </a:p>
          <a:p>
            <a:pPr marL="0" indent="0">
              <a:buNone/>
            </a:pPr>
            <a:r>
              <a:rPr lang="en-US" dirty="0" smtClean="0"/>
              <a:t> </a:t>
            </a:r>
            <a:r>
              <a:rPr lang="en-US" dirty="0"/>
              <a:t>• Must ensure safety of the trial subjects and integrity of the data collected is appropriately included in the protocol</a:t>
            </a:r>
            <a:endParaRPr lang="en-US" dirty="0"/>
          </a:p>
        </p:txBody>
      </p:sp>
    </p:spTree>
    <p:extLst>
      <p:ext uri="{BB962C8B-B14F-4D97-AF65-F5344CB8AC3E}">
        <p14:creationId xmlns:p14="http://schemas.microsoft.com/office/powerpoint/2010/main" val="389161053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Protocol (</a:t>
            </a:r>
            <a:r>
              <a:rPr lang="en-US" b="1" dirty="0" err="1"/>
              <a:t>cont</a:t>
            </a:r>
            <a:r>
              <a:rPr lang="en-US" b="1" dirty="0" smtClean="0"/>
              <a:t>…):</a:t>
            </a:r>
            <a:endParaRPr lang="en-US" b="1" dirty="0"/>
          </a:p>
        </p:txBody>
      </p:sp>
      <p:sp>
        <p:nvSpPr>
          <p:cNvPr id="3" name="Content Placeholder 2"/>
          <p:cNvSpPr>
            <a:spLocks noGrp="1"/>
          </p:cNvSpPr>
          <p:nvPr>
            <p:ph idx="1"/>
          </p:nvPr>
        </p:nvSpPr>
        <p:spPr/>
        <p:txBody>
          <a:bodyPr>
            <a:normAutofit fontScale="92500" lnSpcReduction="10000"/>
          </a:bodyPr>
          <a:lstStyle/>
          <a:p>
            <a:pPr>
              <a:buFont typeface="Wingdings" pitchFamily="2" charset="2"/>
              <a:buChar char="v"/>
            </a:pPr>
            <a:r>
              <a:rPr lang="en-US" dirty="0" smtClean="0"/>
              <a:t>Describes </a:t>
            </a:r>
            <a:r>
              <a:rPr lang="en-US" dirty="0"/>
              <a:t>important components of the </a:t>
            </a:r>
            <a:r>
              <a:rPr lang="en-US" dirty="0" smtClean="0"/>
              <a:t>clinical </a:t>
            </a:r>
            <a:r>
              <a:rPr lang="en-US" dirty="0"/>
              <a:t>trial – </a:t>
            </a:r>
            <a:endParaRPr lang="en-US" dirty="0" smtClean="0"/>
          </a:p>
          <a:p>
            <a:pPr marL="0" indent="0">
              <a:buNone/>
            </a:pPr>
            <a:r>
              <a:rPr lang="en-US" dirty="0" smtClean="0"/>
              <a:t>Objective(s</a:t>
            </a:r>
            <a:r>
              <a:rPr lang="en-US" dirty="0"/>
              <a:t>) – </a:t>
            </a:r>
            <a:endParaRPr lang="en-US" dirty="0" smtClean="0"/>
          </a:p>
          <a:p>
            <a:pPr marL="0" indent="0">
              <a:buNone/>
            </a:pPr>
            <a:r>
              <a:rPr lang="en-US" dirty="0" smtClean="0"/>
              <a:t>Design </a:t>
            </a:r>
            <a:r>
              <a:rPr lang="en-US" dirty="0"/>
              <a:t>of study – </a:t>
            </a:r>
            <a:endParaRPr lang="en-US" dirty="0" smtClean="0"/>
          </a:p>
          <a:p>
            <a:pPr marL="0" indent="0">
              <a:buNone/>
            </a:pPr>
            <a:r>
              <a:rPr lang="en-US" dirty="0" smtClean="0"/>
              <a:t>Treatment </a:t>
            </a:r>
            <a:r>
              <a:rPr lang="en-US" dirty="0"/>
              <a:t>to be administered – </a:t>
            </a:r>
            <a:endParaRPr lang="en-US" dirty="0" smtClean="0"/>
          </a:p>
          <a:p>
            <a:pPr marL="0" indent="0">
              <a:buNone/>
            </a:pPr>
            <a:r>
              <a:rPr lang="en-US" dirty="0" smtClean="0"/>
              <a:t>Eligibility </a:t>
            </a:r>
            <a:r>
              <a:rPr lang="en-US" dirty="0"/>
              <a:t>criteria for subject participation – </a:t>
            </a:r>
            <a:endParaRPr lang="en-US" dirty="0" smtClean="0"/>
          </a:p>
          <a:p>
            <a:pPr marL="0" indent="0">
              <a:buNone/>
            </a:pPr>
            <a:r>
              <a:rPr lang="en-US" dirty="0" smtClean="0"/>
              <a:t>Procedures </a:t>
            </a:r>
            <a:r>
              <a:rPr lang="en-US" dirty="0"/>
              <a:t>to be performed – </a:t>
            </a:r>
            <a:endParaRPr lang="en-US" dirty="0" smtClean="0"/>
          </a:p>
          <a:p>
            <a:pPr marL="0" indent="0">
              <a:buNone/>
            </a:pPr>
            <a:r>
              <a:rPr lang="en-US" dirty="0" smtClean="0"/>
              <a:t>Parameters </a:t>
            </a:r>
            <a:r>
              <a:rPr lang="en-US" dirty="0"/>
              <a:t>to be measured – </a:t>
            </a:r>
            <a:endParaRPr lang="en-US" dirty="0" smtClean="0"/>
          </a:p>
          <a:p>
            <a:pPr marL="0" indent="0">
              <a:buNone/>
            </a:pPr>
            <a:r>
              <a:rPr lang="en-US" dirty="0" smtClean="0"/>
              <a:t>Data </a:t>
            </a:r>
            <a:r>
              <a:rPr lang="en-US" dirty="0"/>
              <a:t>collected – </a:t>
            </a:r>
            <a:endParaRPr lang="en-US" dirty="0" smtClean="0"/>
          </a:p>
          <a:p>
            <a:pPr marL="0" indent="0">
              <a:buNone/>
            </a:pPr>
            <a:r>
              <a:rPr lang="en-US" dirty="0" smtClean="0"/>
              <a:t>Data </a:t>
            </a:r>
            <a:r>
              <a:rPr lang="en-US" dirty="0"/>
              <a:t>management process – </a:t>
            </a:r>
            <a:endParaRPr lang="en-US" dirty="0" smtClean="0"/>
          </a:p>
          <a:p>
            <a:pPr marL="0" indent="0">
              <a:buNone/>
            </a:pPr>
            <a:r>
              <a:rPr lang="en-US" dirty="0" smtClean="0"/>
              <a:t>Plans </a:t>
            </a:r>
            <a:r>
              <a:rPr lang="en-US" dirty="0"/>
              <a:t>for statistical analysis of data</a:t>
            </a:r>
            <a:endParaRPr lang="en-US" dirty="0"/>
          </a:p>
        </p:txBody>
      </p:sp>
    </p:spTree>
    <p:extLst>
      <p:ext uri="{BB962C8B-B14F-4D97-AF65-F5344CB8AC3E}">
        <p14:creationId xmlns:p14="http://schemas.microsoft.com/office/powerpoint/2010/main" val="173209513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Clinical Study Report (CSR)</a:t>
            </a:r>
          </a:p>
        </p:txBody>
      </p:sp>
      <p:sp>
        <p:nvSpPr>
          <p:cNvPr id="3" name="Content Placeholder 2"/>
          <p:cNvSpPr>
            <a:spLocks noGrp="1"/>
          </p:cNvSpPr>
          <p:nvPr>
            <p:ph idx="1"/>
          </p:nvPr>
        </p:nvSpPr>
        <p:spPr>
          <a:xfrm>
            <a:off x="501446" y="1927124"/>
            <a:ext cx="8229600" cy="4473676"/>
          </a:xfrm>
        </p:spPr>
        <p:txBody>
          <a:bodyPr>
            <a:normAutofit fontScale="85000" lnSpcReduction="20000"/>
          </a:bodyPr>
          <a:lstStyle/>
          <a:p>
            <a:pPr marL="0" indent="0">
              <a:buNone/>
            </a:pPr>
            <a:r>
              <a:rPr lang="en-US" dirty="0" smtClean="0"/>
              <a:t> </a:t>
            </a:r>
            <a:r>
              <a:rPr lang="en-US" dirty="0"/>
              <a:t>• Defined as "integrated" full report of a study of any therapeutic, prophylactic or diagnostic agent </a:t>
            </a:r>
            <a:endParaRPr lang="en-US" dirty="0" smtClean="0"/>
          </a:p>
          <a:p>
            <a:pPr marL="0" indent="0">
              <a:buNone/>
            </a:pPr>
            <a:r>
              <a:rPr lang="en-US" dirty="0" smtClean="0"/>
              <a:t>• </a:t>
            </a:r>
            <a:r>
              <a:rPr lang="en-US" dirty="0"/>
              <a:t>Document structure and content should be according to ICH E3 guidelines </a:t>
            </a:r>
            <a:endParaRPr lang="en-US" dirty="0" smtClean="0"/>
          </a:p>
          <a:p>
            <a:pPr marL="0" indent="0">
              <a:buNone/>
            </a:pPr>
            <a:r>
              <a:rPr lang="en-US" dirty="0" smtClean="0"/>
              <a:t>• </a:t>
            </a:r>
            <a:r>
              <a:rPr lang="en-US" dirty="0"/>
              <a:t>Describes study methods and result of the clinical study conducted </a:t>
            </a:r>
            <a:endParaRPr lang="en-US" dirty="0" smtClean="0"/>
          </a:p>
          <a:p>
            <a:pPr marL="0" indent="0">
              <a:buNone/>
            </a:pPr>
            <a:r>
              <a:rPr lang="en-US" dirty="0" smtClean="0"/>
              <a:t>• </a:t>
            </a:r>
            <a:r>
              <a:rPr lang="en-US" dirty="0"/>
              <a:t>Includes tables and/or figures that summarize the data and listings of data for individual subjects. </a:t>
            </a:r>
            <a:endParaRPr lang="en-US" dirty="0" smtClean="0"/>
          </a:p>
          <a:p>
            <a:pPr marL="0" indent="0">
              <a:buNone/>
            </a:pPr>
            <a:r>
              <a:rPr lang="en-US" dirty="0" smtClean="0"/>
              <a:t>• </a:t>
            </a:r>
            <a:r>
              <a:rPr lang="en-US" dirty="0"/>
              <a:t>Document should have clear information on the plan, methods and conduct of the study to avoid ambiguity regarding the study • It should be complete, free from ambiguity, well organized and easy to review </a:t>
            </a:r>
            <a:endParaRPr lang="en-US" dirty="0" smtClean="0"/>
          </a:p>
          <a:p>
            <a:pPr marL="0" indent="0">
              <a:buNone/>
            </a:pPr>
            <a:r>
              <a:rPr lang="en-US" dirty="0" smtClean="0"/>
              <a:t>• </a:t>
            </a:r>
            <a:r>
              <a:rPr lang="en-US" dirty="0"/>
              <a:t>Mainly aims at safety and efficacy trails</a:t>
            </a:r>
            <a:endParaRPr lang="en-US" dirty="0"/>
          </a:p>
        </p:txBody>
      </p:sp>
    </p:spTree>
    <p:extLst>
      <p:ext uri="{BB962C8B-B14F-4D97-AF65-F5344CB8AC3E}">
        <p14:creationId xmlns:p14="http://schemas.microsoft.com/office/powerpoint/2010/main" val="28356712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838200"/>
            <a:ext cx="5206184" cy="685801"/>
          </a:xfrm>
        </p:spPr>
        <p:txBody>
          <a:bodyPr>
            <a:normAutofit fontScale="90000"/>
          </a:bodyPr>
          <a:lstStyle/>
          <a:p>
            <a:r>
              <a:rPr lang="en-US" b="1" dirty="0"/>
              <a:t>Investigator Brochures (IBs)</a:t>
            </a:r>
          </a:p>
        </p:txBody>
      </p:sp>
      <p:sp>
        <p:nvSpPr>
          <p:cNvPr id="3" name="Content Placeholder 2"/>
          <p:cNvSpPr>
            <a:spLocks noGrp="1"/>
          </p:cNvSpPr>
          <p:nvPr>
            <p:ph idx="1"/>
          </p:nvPr>
        </p:nvSpPr>
        <p:spPr>
          <a:xfrm>
            <a:off x="501446" y="1600200"/>
            <a:ext cx="8229600" cy="4953000"/>
          </a:xfrm>
        </p:spPr>
        <p:txBody>
          <a:bodyPr>
            <a:normAutofit fontScale="77500" lnSpcReduction="20000"/>
          </a:bodyPr>
          <a:lstStyle/>
          <a:p>
            <a:pPr marL="0" indent="0">
              <a:buNone/>
            </a:pPr>
            <a:r>
              <a:rPr lang="en-US" dirty="0" smtClean="0"/>
              <a:t> </a:t>
            </a:r>
            <a:r>
              <a:rPr lang="en-US" dirty="0"/>
              <a:t>• Provides information to clinical trial investigators and Key stake holders associated with the study </a:t>
            </a:r>
            <a:endParaRPr lang="en-US" dirty="0" smtClean="0"/>
          </a:p>
          <a:p>
            <a:pPr marL="0" indent="0">
              <a:buNone/>
            </a:pPr>
            <a:r>
              <a:rPr lang="en-US" dirty="0" smtClean="0"/>
              <a:t>• </a:t>
            </a:r>
            <a:r>
              <a:rPr lang="en-US" dirty="0"/>
              <a:t>Enables the investigator to assess the risk and benefits of the investigational drug </a:t>
            </a:r>
            <a:endParaRPr lang="en-US" dirty="0" smtClean="0"/>
          </a:p>
          <a:p>
            <a:pPr marL="0" indent="0">
              <a:buNone/>
            </a:pPr>
            <a:r>
              <a:rPr lang="en-US" dirty="0" smtClean="0"/>
              <a:t>• </a:t>
            </a:r>
            <a:r>
              <a:rPr lang="en-US" dirty="0"/>
              <a:t>Compilation of clinical and non-clinical data on investigational product </a:t>
            </a:r>
            <a:endParaRPr lang="en-US" dirty="0" smtClean="0"/>
          </a:p>
          <a:p>
            <a:pPr marL="0" indent="0">
              <a:buNone/>
            </a:pPr>
            <a:r>
              <a:rPr lang="en-US" dirty="0" smtClean="0"/>
              <a:t>• </a:t>
            </a:r>
            <a:r>
              <a:rPr lang="en-US" dirty="0"/>
              <a:t>As per Section 7 of ICH E6 guidance the structure and content of the IBs provides rationale of the study and compliance with key features of protocol which includes – </a:t>
            </a:r>
            <a:endParaRPr lang="en-US" dirty="0" smtClean="0"/>
          </a:p>
          <a:p>
            <a:pPr marL="0" indent="0">
              <a:buNone/>
            </a:pPr>
            <a:r>
              <a:rPr lang="en-US" dirty="0" smtClean="0"/>
              <a:t>Summary </a:t>
            </a:r>
            <a:r>
              <a:rPr lang="en-US" dirty="0"/>
              <a:t>– </a:t>
            </a:r>
            <a:endParaRPr lang="en-US" dirty="0" smtClean="0"/>
          </a:p>
          <a:p>
            <a:pPr marL="0" indent="0">
              <a:buNone/>
            </a:pPr>
            <a:r>
              <a:rPr lang="en-US" dirty="0" smtClean="0"/>
              <a:t>Introduction </a:t>
            </a:r>
            <a:r>
              <a:rPr lang="en-US" dirty="0"/>
              <a:t>– Physical, chemical, and pharmaceutical properties and formulation – </a:t>
            </a:r>
            <a:endParaRPr lang="en-US" dirty="0" smtClean="0"/>
          </a:p>
          <a:p>
            <a:pPr marL="0" indent="0">
              <a:buNone/>
            </a:pPr>
            <a:r>
              <a:rPr lang="en-US" dirty="0" smtClean="0"/>
              <a:t>Non-clinical </a:t>
            </a:r>
            <a:r>
              <a:rPr lang="en-US" dirty="0"/>
              <a:t>studies – </a:t>
            </a:r>
            <a:endParaRPr lang="en-US" dirty="0" smtClean="0"/>
          </a:p>
          <a:p>
            <a:pPr marL="0" indent="0">
              <a:buNone/>
            </a:pPr>
            <a:r>
              <a:rPr lang="en-US" dirty="0" smtClean="0"/>
              <a:t>Effects </a:t>
            </a:r>
            <a:r>
              <a:rPr lang="en-US" dirty="0"/>
              <a:t>in humans – </a:t>
            </a:r>
            <a:endParaRPr lang="en-US" dirty="0" smtClean="0"/>
          </a:p>
          <a:p>
            <a:pPr marL="0" indent="0">
              <a:buNone/>
            </a:pPr>
            <a:r>
              <a:rPr lang="en-US" dirty="0" smtClean="0"/>
              <a:t>Summary </a:t>
            </a:r>
            <a:r>
              <a:rPr lang="en-US" dirty="0"/>
              <a:t>of data and guidance for the investigator</a:t>
            </a:r>
            <a:endParaRPr lang="en-US" dirty="0"/>
          </a:p>
        </p:txBody>
      </p:sp>
    </p:spTree>
    <p:extLst>
      <p:ext uri="{BB962C8B-B14F-4D97-AF65-F5344CB8AC3E}">
        <p14:creationId xmlns:p14="http://schemas.microsoft.com/office/powerpoint/2010/main" val="361746140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8816" y="879220"/>
            <a:ext cx="6272984" cy="1018035"/>
          </a:xfrm>
        </p:spPr>
        <p:txBody>
          <a:bodyPr>
            <a:normAutofit fontScale="90000"/>
          </a:bodyPr>
          <a:lstStyle/>
          <a:p>
            <a:r>
              <a:rPr lang="en-US" b="1" dirty="0"/>
              <a:t>Common Technical Documents (CTDs</a:t>
            </a:r>
            <a:r>
              <a:rPr lang="en-US" b="1" dirty="0" smtClean="0"/>
              <a:t>):</a:t>
            </a:r>
            <a:endParaRPr lang="en-US" b="1" dirty="0"/>
          </a:p>
        </p:txBody>
      </p:sp>
      <p:sp>
        <p:nvSpPr>
          <p:cNvPr id="3" name="Content Placeholder 2"/>
          <p:cNvSpPr>
            <a:spLocks noGrp="1"/>
          </p:cNvSpPr>
          <p:nvPr>
            <p:ph idx="1"/>
          </p:nvPr>
        </p:nvSpPr>
        <p:spPr>
          <a:xfrm>
            <a:off x="501446" y="1927124"/>
            <a:ext cx="8229600" cy="4702276"/>
          </a:xfrm>
        </p:spPr>
        <p:txBody>
          <a:bodyPr/>
          <a:lstStyle/>
          <a:p>
            <a:pPr marL="0" indent="0">
              <a:buNone/>
            </a:pPr>
            <a:r>
              <a:rPr lang="en-US" dirty="0" smtClean="0"/>
              <a:t> </a:t>
            </a:r>
            <a:r>
              <a:rPr lang="en-US" dirty="0"/>
              <a:t>• Internationally agreed assembled data of Quality, Safety and Efficacy information in a format required to be submitted to regulatory authority for registration of drugs in all three ICH regions (U.S.A, Europe and Japan) • Mandatory for new drug application (NDA) in Europe and Japan </a:t>
            </a:r>
            <a:endParaRPr lang="en-US" dirty="0" smtClean="0"/>
          </a:p>
          <a:p>
            <a:pPr marL="0" indent="0">
              <a:buNone/>
            </a:pPr>
            <a:r>
              <a:rPr lang="en-US" dirty="0" smtClean="0"/>
              <a:t>• </a:t>
            </a:r>
            <a:r>
              <a:rPr lang="en-US" dirty="0"/>
              <a:t>Set of specifications for dossier for registration of medicine</a:t>
            </a:r>
            <a:endParaRPr lang="en-US" dirty="0"/>
          </a:p>
        </p:txBody>
      </p:sp>
    </p:spTree>
    <p:extLst>
      <p:ext uri="{BB962C8B-B14F-4D97-AF65-F5344CB8AC3E}">
        <p14:creationId xmlns:p14="http://schemas.microsoft.com/office/powerpoint/2010/main" val="2136277932"/>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plates_6">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Templates_6</Template>
  <TotalTime>44</TotalTime>
  <Words>1176</Words>
  <Application>Microsoft Office PowerPoint</Application>
  <PresentationFormat>On-screen Show (4:3)</PresentationFormat>
  <Paragraphs>109</Paragraphs>
  <Slides>20</Slides>
  <Notes>0</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Templates_6</vt:lpstr>
      <vt:lpstr>DOCUMENTS REQUIRED FOR THE REGULATORY SUBMISSION:</vt:lpstr>
      <vt:lpstr>CONTENT:</vt:lpstr>
      <vt:lpstr>DIFFERENT TYPE OF REGULATORY SUBMISSION:</vt:lpstr>
      <vt:lpstr>Types of Regulatory Documents:</vt:lpstr>
      <vt:lpstr>Protocol:</vt:lpstr>
      <vt:lpstr>Protocol (cont…):</vt:lpstr>
      <vt:lpstr>Clinical Study Report (CSR)</vt:lpstr>
      <vt:lpstr>Investigator Brochures (IBs)</vt:lpstr>
      <vt:lpstr>Common Technical Documents (CTDs):</vt:lpstr>
      <vt:lpstr>Common Technical Documents (cont…)</vt:lpstr>
      <vt:lpstr>Informed Consent Forms (ICFs):</vt:lpstr>
      <vt:lpstr> Informed Consent Forms (cont…):</vt:lpstr>
      <vt:lpstr>Risk Management Plans (RMPs)</vt:lpstr>
      <vt:lpstr>Risk Management Plans (cont…)</vt:lpstr>
      <vt:lpstr>INSPECTION of RA:</vt:lpstr>
      <vt:lpstr>PowerPoint Presentation</vt:lpstr>
      <vt:lpstr>REGULATORY COMPLIANCE:</vt:lpstr>
      <vt:lpstr>How do companies ensure regulatory compliance? </vt:lpstr>
      <vt:lpstr>ROLE OF QA IN REGULATORY SUBMISSION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DOCUMENTS REQUIRED FOR THE REGULATORY SUBMISSION:</dc:title>
  <dc:creator>GMP LEN</dc:creator>
  <cp:lastModifiedBy>GMP LEN</cp:lastModifiedBy>
  <cp:revision>5</cp:revision>
  <dcterms:created xsi:type="dcterms:W3CDTF">2022-11-21T06:12:52Z</dcterms:created>
  <dcterms:modified xsi:type="dcterms:W3CDTF">2022-11-21T06:57:31Z</dcterms:modified>
</cp:coreProperties>
</file>