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E02C03B-8B7F-4D36-A4AA-04345244C730}" type="datetimeFigureOut">
              <a:rPr lang="en-US" smtClean="0"/>
              <a:t>11/7/2022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1567D34-479B-419B-A61C-8DB2363D758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E02C03B-8B7F-4D36-A4AA-04345244C730}" type="datetimeFigureOut">
              <a:rPr lang="en-US" smtClean="0"/>
              <a:t>11/7/2022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1567D34-479B-419B-A61C-8DB2363D75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E02C03B-8B7F-4D36-A4AA-04345244C730}" type="datetimeFigureOut">
              <a:rPr lang="en-US" smtClean="0"/>
              <a:t>11/7/2022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1567D34-479B-419B-A61C-8DB2363D758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E02C03B-8B7F-4D36-A4AA-04345244C730}" type="datetimeFigureOut">
              <a:rPr lang="en-US" smtClean="0"/>
              <a:t>11/7/2022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1567D34-479B-419B-A61C-8DB2363D758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E02C03B-8B7F-4D36-A4AA-04345244C730}" type="datetimeFigureOut">
              <a:rPr lang="en-US" smtClean="0"/>
              <a:t>11/7/2022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1567D34-479B-419B-A61C-8DB2363D758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E02C03B-8B7F-4D36-A4AA-04345244C730}" type="datetimeFigureOut">
              <a:rPr lang="en-US" smtClean="0"/>
              <a:t>11/7/2022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1567D34-479B-419B-A61C-8DB2363D758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E02C03B-8B7F-4D36-A4AA-04345244C730}" type="datetimeFigureOut">
              <a:rPr lang="en-US" smtClean="0"/>
              <a:t>11/7/2022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1567D34-479B-419B-A61C-8DB2363D758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E02C03B-8B7F-4D36-A4AA-04345244C730}" type="datetimeFigureOut">
              <a:rPr lang="en-US" smtClean="0"/>
              <a:t>11/7/2022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1567D34-479B-419B-A61C-8DB2363D758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E02C03B-8B7F-4D36-A4AA-04345244C730}" type="datetimeFigureOut">
              <a:rPr lang="en-US" smtClean="0"/>
              <a:t>11/7/2022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81567D34-479B-419B-A61C-8DB2363D758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E02C03B-8B7F-4D36-A4AA-04345244C730}" type="datetimeFigureOut">
              <a:rPr lang="en-US" smtClean="0"/>
              <a:t>11/7/2022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1567D34-479B-419B-A61C-8DB2363D758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E02C03B-8B7F-4D36-A4AA-04345244C730}" type="datetimeFigureOut">
              <a:rPr lang="en-US" smtClean="0"/>
              <a:t>11/7/2022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1567D34-479B-419B-A61C-8DB2363D7588}"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E02C03B-8B7F-4D36-A4AA-04345244C730}" type="datetimeFigureOut">
              <a:rPr lang="en-US" smtClean="0"/>
              <a:t>11/7/2022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1567D34-479B-419B-A61C-8DB2363D758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213"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676400"/>
            <a:ext cx="5576668" cy="3352800"/>
          </a:xfrm>
        </p:spPr>
        <p:txBody>
          <a:bodyPr/>
          <a:lstStyle/>
          <a:p>
            <a:r>
              <a:rPr lang="en-US" sz="6000" dirty="0" smtClean="0"/>
              <a:t>Global submission of ind,nda,anda</a:t>
            </a:r>
            <a:endParaRPr lang="en-US" sz="6000" dirty="0"/>
          </a:p>
        </p:txBody>
      </p:sp>
    </p:spTree>
    <p:extLst>
      <p:ext uri="{BB962C8B-B14F-4D97-AF65-F5344CB8AC3E}">
        <p14:creationId xmlns:p14="http://schemas.microsoft.com/office/powerpoint/2010/main" val="3487367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5943600"/>
          </a:xfrm>
        </p:spPr>
        <p:txBody>
          <a:bodyPr>
            <a:normAutofit/>
          </a:bodyPr>
          <a:lstStyle/>
          <a:p>
            <a:pPr>
              <a:buFont typeface="Wingdings" pitchFamily="2" charset="2"/>
              <a:buChar char="q"/>
            </a:pPr>
            <a:r>
              <a:rPr lang="en-US" sz="2800" dirty="0"/>
              <a:t>Statement regarding compliance to IRB and informed consent requirement.</a:t>
            </a:r>
          </a:p>
          <a:p>
            <a:pPr>
              <a:buFont typeface="Wingdings" pitchFamily="2" charset="2"/>
              <a:buChar char="q"/>
            </a:pPr>
            <a:r>
              <a:rPr lang="en-US" sz="2800" dirty="0"/>
              <a:t>Case report tabulations.</a:t>
            </a:r>
          </a:p>
          <a:p>
            <a:pPr>
              <a:buFont typeface="Wingdings" pitchFamily="2" charset="2"/>
              <a:buChar char="q"/>
            </a:pPr>
            <a:r>
              <a:rPr lang="en-US" sz="2800" dirty="0"/>
              <a:t>Case report forms.</a:t>
            </a:r>
          </a:p>
          <a:p>
            <a:pPr>
              <a:buFont typeface="Wingdings" pitchFamily="2" charset="2"/>
              <a:buChar char="q"/>
            </a:pPr>
            <a:r>
              <a:rPr lang="en-US" sz="2800" dirty="0"/>
              <a:t>Patent information and certification.</a:t>
            </a:r>
          </a:p>
          <a:p>
            <a:pPr>
              <a:buFont typeface="Wingdings" pitchFamily="2" charset="2"/>
              <a:buChar char="q"/>
            </a:pPr>
            <a:r>
              <a:rPr lang="en-US" sz="2800" dirty="0"/>
              <a:t>Other information.</a:t>
            </a:r>
            <a:endParaRPr lang="en-US" sz="2800" dirty="0"/>
          </a:p>
        </p:txBody>
      </p:sp>
    </p:spTree>
    <p:extLst>
      <p:ext uri="{BB962C8B-B14F-4D97-AF65-F5344CB8AC3E}">
        <p14:creationId xmlns:p14="http://schemas.microsoft.com/office/powerpoint/2010/main" val="1157282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620000" cy="838200"/>
          </a:xfrm>
        </p:spPr>
        <p:txBody>
          <a:bodyPr>
            <a:normAutofit fontScale="90000"/>
          </a:bodyPr>
          <a:lstStyle/>
          <a:p>
            <a:r>
              <a:rPr lang="en-US" b="1" dirty="0"/>
              <a:t>GENERAL REQUIREMENTS FOR </a:t>
            </a:r>
            <a:r>
              <a:rPr lang="en-US" b="1" dirty="0" smtClean="0"/>
              <a:t>FILING NDA:</a:t>
            </a:r>
            <a:endParaRPr lang="en-US" b="1" dirty="0"/>
          </a:p>
        </p:txBody>
      </p:sp>
      <p:sp>
        <p:nvSpPr>
          <p:cNvPr id="3" name="Content Placeholder 2"/>
          <p:cNvSpPr>
            <a:spLocks noGrp="1"/>
          </p:cNvSpPr>
          <p:nvPr>
            <p:ph idx="1"/>
          </p:nvPr>
        </p:nvSpPr>
        <p:spPr>
          <a:xfrm>
            <a:off x="457200" y="1752600"/>
            <a:ext cx="7620000" cy="4724400"/>
          </a:xfrm>
        </p:spPr>
        <p:txBody>
          <a:bodyPr>
            <a:normAutofit fontScale="92500"/>
          </a:bodyPr>
          <a:lstStyle/>
          <a:p>
            <a:pPr marL="114300" indent="0">
              <a:buNone/>
            </a:pPr>
            <a:r>
              <a:rPr lang="en-US" sz="2400" dirty="0"/>
              <a:t>The new NDA  regulations require the application to be submitted in 2 copies:-</a:t>
            </a:r>
          </a:p>
          <a:p>
            <a:pPr marL="114300" indent="0">
              <a:buNone/>
            </a:pPr>
            <a:r>
              <a:rPr lang="en-US" sz="2400" dirty="0"/>
              <a:t>[A] AN ARCHIVAL COPY: It is a complete copy of application submission that serves as its permanent  record.</a:t>
            </a:r>
          </a:p>
          <a:p>
            <a:pPr marL="114300" indent="0">
              <a:buNone/>
            </a:pPr>
            <a:r>
              <a:rPr lang="en-US" sz="2400" dirty="0"/>
              <a:t>[B] A REVIEW COPY: It is divided into 6 technical sections </a:t>
            </a:r>
          </a:p>
          <a:p>
            <a:pPr marL="114300" indent="0">
              <a:buNone/>
            </a:pPr>
            <a:r>
              <a:rPr lang="en-US" sz="2400" dirty="0" smtClean="0"/>
              <a:t>    1- </a:t>
            </a:r>
            <a:r>
              <a:rPr lang="en-US" sz="2400" dirty="0"/>
              <a:t>chemistry ,manufacturing and controls.</a:t>
            </a:r>
          </a:p>
          <a:p>
            <a:pPr marL="114300" indent="0">
              <a:buNone/>
            </a:pPr>
            <a:r>
              <a:rPr lang="en-US" sz="2400" dirty="0" smtClean="0"/>
              <a:t>    2-Non </a:t>
            </a:r>
            <a:r>
              <a:rPr lang="en-US" sz="2400" dirty="0"/>
              <a:t>clinical pharmacology and toxicology.</a:t>
            </a:r>
          </a:p>
          <a:p>
            <a:pPr marL="114300" indent="0">
              <a:buNone/>
            </a:pPr>
            <a:r>
              <a:rPr lang="en-US" sz="2400" dirty="0" smtClean="0"/>
              <a:t>    3-Human </a:t>
            </a:r>
            <a:r>
              <a:rPr lang="en-US" sz="2400" dirty="0"/>
              <a:t>pharmacokinetics and bioavailability.</a:t>
            </a:r>
          </a:p>
          <a:p>
            <a:pPr marL="114300" indent="0">
              <a:buNone/>
            </a:pPr>
            <a:r>
              <a:rPr lang="en-US" sz="2400" dirty="0" smtClean="0"/>
              <a:t>    4-Microbiology</a:t>
            </a:r>
            <a:endParaRPr lang="en-US" sz="2400" dirty="0"/>
          </a:p>
          <a:p>
            <a:pPr marL="114300" indent="0">
              <a:buNone/>
            </a:pPr>
            <a:r>
              <a:rPr lang="en-US" sz="2400" dirty="0" smtClean="0"/>
              <a:t>    5-Clinical </a:t>
            </a:r>
            <a:r>
              <a:rPr lang="en-US" sz="2400" dirty="0"/>
              <a:t>data</a:t>
            </a:r>
          </a:p>
          <a:p>
            <a:pPr marL="114300" indent="0">
              <a:buNone/>
            </a:pPr>
            <a:r>
              <a:rPr lang="en-US" sz="2400" dirty="0" smtClean="0"/>
              <a:t>    6-Statistical</a:t>
            </a:r>
            <a:endParaRPr lang="en-US" sz="2400" dirty="0"/>
          </a:p>
          <a:p>
            <a:endParaRPr lang="en-US" dirty="0"/>
          </a:p>
        </p:txBody>
      </p:sp>
    </p:spTree>
    <p:extLst>
      <p:ext uri="{BB962C8B-B14F-4D97-AF65-F5344CB8AC3E}">
        <p14:creationId xmlns:p14="http://schemas.microsoft.com/office/powerpoint/2010/main" val="16466476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620000" cy="685800"/>
          </a:xfrm>
        </p:spPr>
        <p:txBody>
          <a:bodyPr/>
          <a:lstStyle/>
          <a:p>
            <a:pPr algn="ctr"/>
            <a:r>
              <a:rPr lang="en-US" b="1" dirty="0" smtClean="0"/>
              <a:t>NDA CHART</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7800" y="838200"/>
            <a:ext cx="5791201" cy="5791200"/>
          </a:xfrm>
        </p:spPr>
      </p:pic>
    </p:spTree>
    <p:extLst>
      <p:ext uri="{BB962C8B-B14F-4D97-AF65-F5344CB8AC3E}">
        <p14:creationId xmlns:p14="http://schemas.microsoft.com/office/powerpoint/2010/main" val="4039162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6172200"/>
          </a:xfrm>
        </p:spPr>
        <p:txBody>
          <a:bodyPr>
            <a:normAutofit lnSpcReduction="10000"/>
          </a:bodyPr>
          <a:lstStyle/>
          <a:p>
            <a:pPr>
              <a:buFont typeface="Wingdings" pitchFamily="2" charset="2"/>
              <a:buChar char="v"/>
            </a:pPr>
            <a:r>
              <a:rPr lang="en-US" sz="2400" dirty="0"/>
              <a:t>On  receipt of NDA ,the CDER stamps with a receipt   data to enable FDA to forward action within 180 days called ‘REVIEW CLOCK’ under REVIEW TIME FRAMES (21 CFR 314.100).</a:t>
            </a:r>
          </a:p>
          <a:p>
            <a:pPr>
              <a:buFont typeface="Wingdings" pitchFamily="2" charset="2"/>
              <a:buChar char="v"/>
            </a:pPr>
            <a:r>
              <a:rPr lang="en-US" sz="2400" dirty="0"/>
              <a:t>The FDA assign the application for review.</a:t>
            </a:r>
          </a:p>
          <a:p>
            <a:pPr>
              <a:buFont typeface="Wingdings" pitchFamily="2" charset="2"/>
              <a:buChar char="v"/>
            </a:pPr>
            <a:r>
              <a:rPr lang="en-US" sz="2400" dirty="0"/>
              <a:t>The  FDA has to intimate the applicant if it is incomplete within 60 days according to  Filing Time Frames(21 CFR 314.101).</a:t>
            </a:r>
          </a:p>
          <a:p>
            <a:pPr>
              <a:buFont typeface="Wingdings" pitchFamily="2" charset="2"/>
              <a:buChar char="v"/>
            </a:pPr>
            <a:r>
              <a:rPr lang="en-US" sz="2400" dirty="0"/>
              <a:t>FDA notifies the sponsor of its completion /incompletion.</a:t>
            </a:r>
          </a:p>
          <a:p>
            <a:pPr>
              <a:buFont typeface="Wingdings" pitchFamily="2" charset="2"/>
              <a:buChar char="v"/>
            </a:pPr>
            <a:r>
              <a:rPr lang="en-US" sz="2400" dirty="0"/>
              <a:t>FDA  inspects the manufacturing facilities for the drug ,it may also  inspect sample of clinical trial locations to verify the accuracy of data submitted.</a:t>
            </a:r>
          </a:p>
          <a:p>
            <a:pPr>
              <a:buFont typeface="Wingdings" pitchFamily="2" charset="2"/>
              <a:buChar char="v"/>
            </a:pPr>
            <a:r>
              <a:rPr lang="en-US" sz="2400" dirty="0"/>
              <a:t>Once all reviews are complete the divisional director evaluates the reviews and make FDA’s decision</a:t>
            </a:r>
          </a:p>
        </p:txBody>
      </p:sp>
    </p:spTree>
    <p:extLst>
      <p:ext uri="{BB962C8B-B14F-4D97-AF65-F5344CB8AC3E}">
        <p14:creationId xmlns:p14="http://schemas.microsoft.com/office/powerpoint/2010/main" val="1733141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ABBREVIATED NEW DRUG APPLICATION (ANDA</a:t>
            </a:r>
            <a:r>
              <a:rPr lang="en-US" b="1" dirty="0" smtClean="0"/>
              <a:t>):</a:t>
            </a:r>
            <a:endParaRPr lang="en-US" b="1" dirty="0"/>
          </a:p>
        </p:txBody>
      </p:sp>
      <p:sp>
        <p:nvSpPr>
          <p:cNvPr id="3" name="Content Placeholder 2"/>
          <p:cNvSpPr>
            <a:spLocks noGrp="1"/>
          </p:cNvSpPr>
          <p:nvPr>
            <p:ph idx="1"/>
          </p:nvPr>
        </p:nvSpPr>
        <p:spPr/>
        <p:txBody>
          <a:bodyPr>
            <a:noAutofit/>
          </a:bodyPr>
          <a:lstStyle/>
          <a:p>
            <a:pPr>
              <a:buFont typeface="Wingdings" pitchFamily="2" charset="2"/>
              <a:buChar char="v"/>
            </a:pPr>
            <a:r>
              <a:rPr lang="en-US" sz="2400" dirty="0"/>
              <a:t>Generic drug applications are referred to ANDA.</a:t>
            </a:r>
          </a:p>
          <a:p>
            <a:pPr>
              <a:buFont typeface="Wingdings" pitchFamily="2" charset="2"/>
              <a:buChar char="v"/>
            </a:pPr>
            <a:r>
              <a:rPr lang="en-US" sz="2400" dirty="0"/>
              <a:t>Generic drug are termed ‘ABBREVIATED’ as they are  not required  to include preclinical  and  clinical data to establish safety and efficiency.</a:t>
            </a:r>
          </a:p>
          <a:p>
            <a:pPr>
              <a:buFont typeface="Wingdings" pitchFamily="2" charset="2"/>
              <a:buChar char="v"/>
            </a:pPr>
            <a:r>
              <a:rPr lang="en-US" sz="2400" dirty="0"/>
              <a:t>They must scientifically demonstrate bioequivalence  to innovator drug.</a:t>
            </a:r>
          </a:p>
          <a:p>
            <a:pPr>
              <a:buFont typeface="Wingdings" pitchFamily="2" charset="2"/>
              <a:buChar char="v"/>
            </a:pPr>
            <a:r>
              <a:rPr lang="en-US" sz="2400" dirty="0"/>
              <a:t>Use of </a:t>
            </a:r>
            <a:r>
              <a:rPr lang="en-US" sz="2400" dirty="0" smtClean="0"/>
              <a:t>bioequivalence </a:t>
            </a:r>
            <a:r>
              <a:rPr lang="en-US" sz="2400" dirty="0"/>
              <a:t>as base for approving generic drug products was established in 1984 also known as ‘WAXMAN-HATCH  ACT ‘.</a:t>
            </a:r>
          </a:p>
          <a:p>
            <a:pPr>
              <a:buFont typeface="Wingdings" pitchFamily="2" charset="2"/>
              <a:buChar char="v"/>
            </a:pPr>
            <a:r>
              <a:rPr lang="en-US" sz="2400" dirty="0"/>
              <a:t>It is because of this act  that  generic drugs are cheaper without conducting costly and duplicate clinical trials</a:t>
            </a:r>
          </a:p>
        </p:txBody>
      </p:sp>
    </p:spTree>
    <p:extLst>
      <p:ext uri="{BB962C8B-B14F-4D97-AF65-F5344CB8AC3E}">
        <p14:creationId xmlns:p14="http://schemas.microsoft.com/office/powerpoint/2010/main" val="3514890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normAutofit/>
          </a:bodyPr>
          <a:lstStyle/>
          <a:p>
            <a:r>
              <a:rPr lang="en-US" b="1" dirty="0"/>
              <a:t>FORMAT AND CONTENT OF ANDA</a:t>
            </a:r>
          </a:p>
        </p:txBody>
      </p:sp>
      <p:sp>
        <p:nvSpPr>
          <p:cNvPr id="3" name="Content Placeholder 2"/>
          <p:cNvSpPr>
            <a:spLocks noGrp="1"/>
          </p:cNvSpPr>
          <p:nvPr>
            <p:ph idx="1"/>
          </p:nvPr>
        </p:nvSpPr>
        <p:spPr>
          <a:xfrm>
            <a:off x="457200" y="1371600"/>
            <a:ext cx="7620000" cy="5029200"/>
          </a:xfrm>
        </p:spPr>
        <p:txBody>
          <a:bodyPr>
            <a:normAutofit fontScale="55000" lnSpcReduction="20000"/>
          </a:bodyPr>
          <a:lstStyle/>
          <a:p>
            <a:pPr marL="114300" indent="0">
              <a:buNone/>
            </a:pPr>
            <a:r>
              <a:rPr lang="en-US" sz="3200" dirty="0"/>
              <a:t>3 copies of the abbreviated application are required to be </a:t>
            </a:r>
            <a:r>
              <a:rPr lang="en-US" sz="3200" dirty="0" smtClean="0"/>
              <a:t>submitted, an </a:t>
            </a:r>
            <a:r>
              <a:rPr lang="en-US" sz="3200" dirty="0"/>
              <a:t>archival copy</a:t>
            </a:r>
            <a:r>
              <a:rPr lang="en-US" sz="3200" dirty="0" smtClean="0"/>
              <a:t>, a </a:t>
            </a:r>
            <a:r>
              <a:rPr lang="en-US" sz="3200" dirty="0"/>
              <a:t>review copy and a field copy</a:t>
            </a:r>
            <a:r>
              <a:rPr lang="en-US" sz="3200" dirty="0" smtClean="0"/>
              <a:t>.</a:t>
            </a:r>
            <a:endParaRPr lang="en-US" sz="3200" dirty="0"/>
          </a:p>
          <a:p>
            <a:pPr>
              <a:buNone/>
            </a:pPr>
            <a:r>
              <a:rPr lang="en-US" sz="3200" dirty="0"/>
              <a:t>ARCHIVAL COPY-</a:t>
            </a:r>
          </a:p>
          <a:p>
            <a:pPr>
              <a:buFont typeface="Wingdings" pitchFamily="2" charset="2"/>
              <a:buChar char="q"/>
            </a:pPr>
            <a:r>
              <a:rPr lang="en-US" sz="3200" dirty="0"/>
              <a:t>Application form</a:t>
            </a:r>
          </a:p>
          <a:p>
            <a:pPr>
              <a:buFont typeface="Wingdings" pitchFamily="2" charset="2"/>
              <a:buChar char="q"/>
            </a:pPr>
            <a:r>
              <a:rPr lang="en-US" sz="3200" dirty="0"/>
              <a:t>Table of contents.</a:t>
            </a:r>
          </a:p>
          <a:p>
            <a:pPr>
              <a:buFont typeface="Wingdings" pitchFamily="2" charset="2"/>
              <a:buChar char="q"/>
            </a:pPr>
            <a:r>
              <a:rPr lang="en-US" sz="3200" dirty="0"/>
              <a:t>Basis for ANDA submission.</a:t>
            </a:r>
          </a:p>
          <a:p>
            <a:pPr>
              <a:buFont typeface="Wingdings" pitchFamily="2" charset="2"/>
              <a:buChar char="q"/>
            </a:pPr>
            <a:r>
              <a:rPr lang="en-US" sz="3200" dirty="0"/>
              <a:t>Condition of use.</a:t>
            </a:r>
          </a:p>
          <a:p>
            <a:pPr>
              <a:buFont typeface="Wingdings" pitchFamily="2" charset="2"/>
              <a:buChar char="q"/>
            </a:pPr>
            <a:r>
              <a:rPr lang="en-US" sz="3200" dirty="0"/>
              <a:t>Active ingredients.</a:t>
            </a:r>
          </a:p>
          <a:p>
            <a:pPr>
              <a:buFont typeface="Wingdings" pitchFamily="2" charset="2"/>
              <a:buChar char="q"/>
            </a:pPr>
            <a:r>
              <a:rPr lang="en-US" sz="3200" dirty="0"/>
              <a:t>Route of administration.</a:t>
            </a:r>
          </a:p>
          <a:p>
            <a:pPr>
              <a:buFont typeface="Wingdings" pitchFamily="2" charset="2"/>
              <a:buChar char="q"/>
            </a:pPr>
            <a:r>
              <a:rPr lang="en-US" sz="3200" dirty="0"/>
              <a:t>Dosage form and strength.</a:t>
            </a:r>
          </a:p>
          <a:p>
            <a:pPr>
              <a:buFont typeface="Wingdings" pitchFamily="2" charset="2"/>
              <a:buChar char="q"/>
            </a:pPr>
            <a:r>
              <a:rPr lang="en-US" sz="3200" dirty="0"/>
              <a:t>Bioequivalence  and bioavailability .</a:t>
            </a:r>
          </a:p>
          <a:p>
            <a:pPr>
              <a:buFont typeface="Wingdings" pitchFamily="2" charset="2"/>
              <a:buChar char="q"/>
            </a:pPr>
            <a:r>
              <a:rPr lang="en-US" sz="3200" dirty="0"/>
              <a:t>Labeling.</a:t>
            </a:r>
          </a:p>
          <a:p>
            <a:pPr>
              <a:buFont typeface="Wingdings" pitchFamily="2" charset="2"/>
              <a:buChar char="q"/>
            </a:pPr>
            <a:r>
              <a:rPr lang="en-US" sz="3200" dirty="0"/>
              <a:t>Chemistry , manufacturing  and control.</a:t>
            </a:r>
          </a:p>
          <a:p>
            <a:pPr>
              <a:buFont typeface="Wingdings" pitchFamily="2" charset="2"/>
              <a:buChar char="q"/>
            </a:pPr>
            <a:r>
              <a:rPr lang="en-US" sz="3200" dirty="0"/>
              <a:t>Samples.</a:t>
            </a:r>
          </a:p>
          <a:p>
            <a:pPr>
              <a:buFont typeface="Wingdings" pitchFamily="2" charset="2"/>
              <a:buChar char="q"/>
            </a:pPr>
            <a:r>
              <a:rPr lang="en-US" sz="3200" dirty="0"/>
              <a:t>Patent certificates.</a:t>
            </a:r>
          </a:p>
          <a:p>
            <a:pPr>
              <a:buFont typeface="Wingdings" pitchFamily="2" charset="2"/>
              <a:buChar char="q"/>
            </a:pPr>
            <a:r>
              <a:rPr lang="en-US" sz="3200" dirty="0"/>
              <a:t>Financial certificates or disclosure statement.</a:t>
            </a:r>
          </a:p>
          <a:p>
            <a:pPr>
              <a:buFont typeface="Wingdings" pitchFamily="2" charset="2"/>
              <a:buChar char="q"/>
            </a:pPr>
            <a:r>
              <a:rPr lang="en-US" sz="3200" dirty="0"/>
              <a:t>Other information.</a:t>
            </a:r>
          </a:p>
          <a:p>
            <a:endParaRPr lang="en-US" dirty="0"/>
          </a:p>
        </p:txBody>
      </p:sp>
    </p:spTree>
    <p:extLst>
      <p:ext uri="{BB962C8B-B14F-4D97-AF65-F5344CB8AC3E}">
        <p14:creationId xmlns:p14="http://schemas.microsoft.com/office/powerpoint/2010/main" val="2140025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838200"/>
          </a:xfrm>
        </p:spPr>
        <p:txBody>
          <a:bodyPr/>
          <a:lstStyle/>
          <a:p>
            <a:pPr algn="ctr"/>
            <a:r>
              <a:rPr lang="en-US" b="1" dirty="0" smtClean="0"/>
              <a:t>ANDA CHART</a:t>
            </a:r>
            <a:endParaRPr lang="en-US" b="1" dirty="0"/>
          </a:p>
        </p:txBody>
      </p:sp>
      <p:pic>
        <p:nvPicPr>
          <p:cNvPr id="5" name="Content Placeholder 4"/>
          <p:cNvPicPr>
            <a:picLocks noGrp="1" noChangeAspect="1"/>
          </p:cNvPicPr>
          <p:nvPr>
            <p:ph idx="1"/>
          </p:nvPr>
        </p:nvPicPr>
        <p:blipFill>
          <a:blip r:embed="rId2">
            <a:extLst>
              <a:ext uri="{BEBA8EAE-BF5A-486C-A8C5-ECC9F3942E4B}">
                <a14:imgProps xmlns:a14="http://schemas.microsoft.com/office/drawing/2010/main">
                  <a14:imgLayer r:embed="rId3">
                    <a14:imgEffect>
                      <a14:brightnessContrast bright="-6000"/>
                    </a14:imgEffect>
                  </a14:imgLayer>
                </a14:imgProps>
              </a:ext>
              <a:ext uri="{28A0092B-C50C-407E-A947-70E740481C1C}">
                <a14:useLocalDpi xmlns:a14="http://schemas.microsoft.com/office/drawing/2010/main" val="0"/>
              </a:ext>
            </a:extLst>
          </a:blip>
          <a:stretch>
            <a:fillRect/>
          </a:stretch>
        </p:blipFill>
        <p:spPr>
          <a:xfrm>
            <a:off x="1676400" y="1143000"/>
            <a:ext cx="5257799" cy="5486400"/>
          </a:xfrm>
        </p:spPr>
      </p:pic>
    </p:spTree>
    <p:extLst>
      <p:ext uri="{BB962C8B-B14F-4D97-AF65-F5344CB8AC3E}">
        <p14:creationId xmlns:p14="http://schemas.microsoft.com/office/powerpoint/2010/main" val="38336127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r>
              <a:rPr lang="en-US" b="1" dirty="0" smtClean="0"/>
              <a:t>SUMMARY:</a:t>
            </a:r>
            <a:endParaRPr lang="en-US" b="1" dirty="0"/>
          </a:p>
        </p:txBody>
      </p:sp>
      <p:sp>
        <p:nvSpPr>
          <p:cNvPr id="3" name="Content Placeholder 2"/>
          <p:cNvSpPr>
            <a:spLocks noGrp="1"/>
          </p:cNvSpPr>
          <p:nvPr>
            <p:ph idx="1"/>
          </p:nvPr>
        </p:nvSpPr>
        <p:spPr>
          <a:xfrm>
            <a:off x="457200" y="1295400"/>
            <a:ext cx="7620000" cy="5105400"/>
          </a:xfrm>
        </p:spPr>
        <p:txBody>
          <a:bodyPr>
            <a:normAutofit fontScale="92500"/>
          </a:bodyPr>
          <a:lstStyle/>
          <a:p>
            <a:pPr>
              <a:buFont typeface="Wingdings" pitchFamily="2" charset="2"/>
              <a:buChar char="ü"/>
            </a:pPr>
            <a:r>
              <a:rPr lang="en-US" sz="2400" dirty="0"/>
              <a:t>The Drug approvals in the US, Europe &amp; India are the most demanding in the world. The primary purpose of the rules governing medicinal products in US, Europe &amp; India is to safeguard public health. It is the role of public regulatory authorities to ensure that pharmaceutical companies comply with regulations. </a:t>
            </a:r>
          </a:p>
          <a:p>
            <a:pPr>
              <a:buNone/>
            </a:pPr>
            <a:endParaRPr lang="en-US" sz="2400" dirty="0"/>
          </a:p>
          <a:p>
            <a:pPr>
              <a:buFont typeface="Wingdings" pitchFamily="2" charset="2"/>
              <a:buChar char="ü"/>
            </a:pPr>
            <a:r>
              <a:rPr lang="en-US" sz="2400" dirty="0"/>
              <a:t> Developing a new drug requires great amount of research work in chemistry, manufacturing, controls, preclinical science and clinical trials. Drug reviewers in regulatory agencies around the world bear the responsibility of evaluating whether the research data support the safety, effectiveness and quality control of a new drug product to serve the public health. </a:t>
            </a:r>
          </a:p>
          <a:p>
            <a:pPr marL="114300" indent="0">
              <a:buNone/>
            </a:pPr>
            <a:endParaRPr lang="en-US" dirty="0"/>
          </a:p>
        </p:txBody>
      </p:sp>
    </p:spTree>
    <p:extLst>
      <p:ext uri="{BB962C8B-B14F-4D97-AF65-F5344CB8AC3E}">
        <p14:creationId xmlns:p14="http://schemas.microsoft.com/office/powerpoint/2010/main" val="35016306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685800"/>
            <a:ext cx="7010400" cy="5715000"/>
          </a:xfrm>
        </p:spPr>
      </p:pic>
    </p:spTree>
    <p:extLst>
      <p:ext uri="{BB962C8B-B14F-4D97-AF65-F5344CB8AC3E}">
        <p14:creationId xmlns:p14="http://schemas.microsoft.com/office/powerpoint/2010/main" val="2192476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normAutofit/>
          </a:bodyPr>
          <a:lstStyle/>
          <a:p>
            <a:r>
              <a:rPr lang="en-US" b="1" dirty="0" smtClean="0"/>
              <a:t>CONTENT:</a:t>
            </a:r>
            <a:endParaRPr lang="en-US" b="1" dirty="0"/>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pPr>
              <a:buFont typeface="Wingdings" pitchFamily="2" charset="2"/>
              <a:buChar char="v"/>
            </a:pPr>
            <a:r>
              <a:rPr lang="en-US" sz="2600" dirty="0" smtClean="0"/>
              <a:t>IND-Introduction</a:t>
            </a:r>
          </a:p>
          <a:p>
            <a:pPr>
              <a:buFont typeface="Wingdings" pitchFamily="2" charset="2"/>
              <a:buChar char="v"/>
            </a:pPr>
            <a:r>
              <a:rPr lang="en-US" sz="2600" dirty="0" smtClean="0"/>
              <a:t>IND chart</a:t>
            </a:r>
          </a:p>
          <a:p>
            <a:pPr>
              <a:buFont typeface="Wingdings" pitchFamily="2" charset="2"/>
              <a:buChar char="v"/>
            </a:pPr>
            <a:r>
              <a:rPr lang="en-US" sz="2600" dirty="0" smtClean="0"/>
              <a:t>Format and content of IND</a:t>
            </a:r>
          </a:p>
          <a:p>
            <a:pPr>
              <a:buFont typeface="Wingdings" pitchFamily="2" charset="2"/>
              <a:buChar char="v"/>
            </a:pPr>
            <a:r>
              <a:rPr lang="en-US" sz="2600" dirty="0" smtClean="0"/>
              <a:t>Types of IND’S</a:t>
            </a:r>
          </a:p>
          <a:p>
            <a:pPr>
              <a:buFont typeface="Wingdings" pitchFamily="2" charset="2"/>
              <a:buChar char="v"/>
            </a:pPr>
            <a:r>
              <a:rPr lang="en-US" sz="2600" dirty="0" smtClean="0"/>
              <a:t>NDA-Introduction</a:t>
            </a:r>
          </a:p>
          <a:p>
            <a:pPr>
              <a:buFont typeface="Wingdings" pitchFamily="2" charset="2"/>
              <a:buChar char="v"/>
            </a:pPr>
            <a:r>
              <a:rPr lang="en-US" sz="2600" dirty="0" smtClean="0"/>
              <a:t>Format and content of NDA</a:t>
            </a:r>
          </a:p>
          <a:p>
            <a:pPr>
              <a:buFont typeface="Wingdings" pitchFamily="2" charset="2"/>
              <a:buChar char="v"/>
            </a:pPr>
            <a:r>
              <a:rPr lang="en-US" sz="2600" dirty="0" smtClean="0"/>
              <a:t>General requirements for filing NDA</a:t>
            </a:r>
          </a:p>
          <a:p>
            <a:pPr>
              <a:buFont typeface="Wingdings" pitchFamily="2" charset="2"/>
              <a:buChar char="v"/>
            </a:pPr>
            <a:r>
              <a:rPr lang="en-US" sz="2600" dirty="0" smtClean="0"/>
              <a:t>NDA chart</a:t>
            </a:r>
          </a:p>
          <a:p>
            <a:pPr>
              <a:buFont typeface="Wingdings" pitchFamily="2" charset="2"/>
              <a:buChar char="v"/>
            </a:pPr>
            <a:r>
              <a:rPr lang="en-US" sz="2600" dirty="0" smtClean="0"/>
              <a:t>AND-Introduction</a:t>
            </a:r>
          </a:p>
          <a:p>
            <a:pPr>
              <a:buFont typeface="Wingdings" pitchFamily="2" charset="2"/>
              <a:buChar char="v"/>
            </a:pPr>
            <a:r>
              <a:rPr lang="en-US" sz="2600" dirty="0" smtClean="0"/>
              <a:t>Format and content of ANDA</a:t>
            </a:r>
          </a:p>
          <a:p>
            <a:pPr>
              <a:buFont typeface="Wingdings" pitchFamily="2" charset="2"/>
              <a:buChar char="v"/>
            </a:pPr>
            <a:r>
              <a:rPr lang="en-US" sz="2600" dirty="0" smtClean="0"/>
              <a:t>ANDA chart</a:t>
            </a:r>
          </a:p>
          <a:p>
            <a:pPr>
              <a:buFont typeface="Wingdings" pitchFamily="2" charset="2"/>
              <a:buChar char="v"/>
            </a:pPr>
            <a:r>
              <a:rPr lang="en-US" sz="2600" dirty="0" smtClean="0"/>
              <a:t>Conclusion</a:t>
            </a:r>
          </a:p>
          <a:p>
            <a:pPr>
              <a:buFont typeface="Wingdings" pitchFamily="2" charset="2"/>
              <a:buChar char="v"/>
            </a:pPr>
            <a:r>
              <a:rPr lang="en-US" sz="2600" dirty="0" smtClean="0"/>
              <a:t>Reference</a:t>
            </a:r>
          </a:p>
          <a:p>
            <a:endParaRPr lang="en-US" dirty="0"/>
          </a:p>
        </p:txBody>
      </p:sp>
    </p:spTree>
    <p:extLst>
      <p:ext uri="{BB962C8B-B14F-4D97-AF65-F5344CB8AC3E}">
        <p14:creationId xmlns:p14="http://schemas.microsoft.com/office/powerpoint/2010/main" val="719363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73162"/>
          </a:xfrm>
        </p:spPr>
        <p:txBody>
          <a:bodyPr>
            <a:normAutofit/>
          </a:bodyPr>
          <a:lstStyle/>
          <a:p>
            <a:r>
              <a:rPr lang="en-US" b="1" dirty="0"/>
              <a:t>INVESTIGATIONAL NEW DRUG(IND</a:t>
            </a:r>
            <a:r>
              <a:rPr lang="en-US" b="1" dirty="0" smtClean="0"/>
              <a:t>):</a:t>
            </a:r>
            <a:endParaRPr lang="en-US" b="1" dirty="0"/>
          </a:p>
        </p:txBody>
      </p:sp>
      <p:sp>
        <p:nvSpPr>
          <p:cNvPr id="3" name="Content Placeholder 2"/>
          <p:cNvSpPr>
            <a:spLocks noGrp="1"/>
          </p:cNvSpPr>
          <p:nvPr>
            <p:ph idx="1"/>
          </p:nvPr>
        </p:nvSpPr>
        <p:spPr>
          <a:xfrm>
            <a:off x="457200" y="1828800"/>
            <a:ext cx="7543800" cy="4800600"/>
          </a:xfrm>
        </p:spPr>
        <p:txBody>
          <a:bodyPr>
            <a:normAutofit/>
          </a:bodyPr>
          <a:lstStyle/>
          <a:p>
            <a:pPr>
              <a:buFont typeface="Wingdings" pitchFamily="2" charset="2"/>
              <a:buChar char="q"/>
            </a:pPr>
            <a:r>
              <a:rPr lang="en-US" sz="2400" dirty="0"/>
              <a:t>IND under 21 CFR 312.3 (B) as “A new drug or biological drug that is used in clinical investigation”.</a:t>
            </a:r>
          </a:p>
          <a:p>
            <a:pPr>
              <a:buNone/>
            </a:pPr>
            <a:endParaRPr lang="en-US" sz="2400" dirty="0"/>
          </a:p>
          <a:p>
            <a:pPr>
              <a:buFont typeface="Wingdings" pitchFamily="2" charset="2"/>
              <a:buChar char="q"/>
            </a:pPr>
            <a:r>
              <a:rPr lang="en-US" sz="2400" dirty="0"/>
              <a:t>The investigational new drug application is a request for an exemption from the federal status that prohibits an unapproved drug from being shipped in interstate commerce.</a:t>
            </a:r>
          </a:p>
          <a:p>
            <a:endParaRPr lang="en-US" sz="2400" dirty="0"/>
          </a:p>
          <a:p>
            <a:pPr>
              <a:buFont typeface="Wingdings" pitchFamily="2" charset="2"/>
              <a:buChar char="q"/>
            </a:pPr>
            <a:r>
              <a:rPr lang="en-US" sz="2400" dirty="0"/>
              <a:t>Once IND application is submitted the </a:t>
            </a:r>
            <a:r>
              <a:rPr lang="en-US" sz="2400" dirty="0" smtClean="0"/>
              <a:t>sponsor </a:t>
            </a:r>
            <a:r>
              <a:rPr lang="en-US" sz="2400" dirty="0"/>
              <a:t>must wait for 30 days before initiating any clinical trail.</a:t>
            </a:r>
          </a:p>
          <a:p>
            <a:pPr marL="114300" indent="0">
              <a:buNone/>
            </a:pPr>
            <a:endParaRPr lang="en-US" dirty="0"/>
          </a:p>
        </p:txBody>
      </p:sp>
    </p:spTree>
    <p:extLst>
      <p:ext uri="{BB962C8B-B14F-4D97-AF65-F5344CB8AC3E}">
        <p14:creationId xmlns:p14="http://schemas.microsoft.com/office/powerpoint/2010/main" val="1162479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7620000" cy="6248400"/>
          </a:xfrm>
        </p:spPr>
        <p:txBody>
          <a:bodyPr>
            <a:normAutofit fontScale="92500" lnSpcReduction="10000"/>
          </a:bodyPr>
          <a:lstStyle/>
          <a:p>
            <a:pPr>
              <a:buFont typeface="Wingdings" pitchFamily="2" charset="2"/>
              <a:buChar char="q"/>
            </a:pPr>
            <a:r>
              <a:rPr lang="en-US" sz="2400" dirty="0"/>
              <a:t>The sponsor submits the application for conduct of human clinical trials called IND application to FDA.</a:t>
            </a:r>
          </a:p>
          <a:p>
            <a:endParaRPr lang="en-US" sz="2400" dirty="0"/>
          </a:p>
          <a:p>
            <a:pPr>
              <a:buFont typeface="Wingdings" pitchFamily="2" charset="2"/>
              <a:buChar char="q"/>
            </a:pPr>
            <a:r>
              <a:rPr lang="en-US" sz="2400" dirty="0"/>
              <a:t>Once IND application is submitted ,the </a:t>
            </a:r>
            <a:r>
              <a:rPr lang="en-US" sz="2400" dirty="0" smtClean="0"/>
              <a:t>sponsor </a:t>
            </a:r>
            <a:r>
              <a:rPr lang="en-US" sz="2400" dirty="0"/>
              <a:t>must wait for 30 days before initiating any clinical trial.</a:t>
            </a:r>
          </a:p>
          <a:p>
            <a:endParaRPr lang="en-US" sz="2400" dirty="0"/>
          </a:p>
          <a:p>
            <a:pPr>
              <a:buFont typeface="Wingdings" pitchFamily="2" charset="2"/>
              <a:buChar char="q"/>
            </a:pPr>
            <a:r>
              <a:rPr lang="en-US" sz="2400" dirty="0"/>
              <a:t>Clinical trials in humans can begin only after IND is reviewed by the FDA and a local institutional review board.</a:t>
            </a:r>
          </a:p>
          <a:p>
            <a:endParaRPr lang="en-US" sz="2400" dirty="0"/>
          </a:p>
          <a:p>
            <a:pPr>
              <a:buFont typeface="Wingdings" pitchFamily="2" charset="2"/>
              <a:buChar char="q"/>
            </a:pPr>
            <a:r>
              <a:rPr lang="en-US" sz="2400" dirty="0"/>
              <a:t>IF the FDA accepts the IND request within 30 days of submission ,clinical testing of new molecule on human may begin by the investigator.</a:t>
            </a:r>
          </a:p>
          <a:p>
            <a:pPr marL="114300" indent="0">
              <a:buNone/>
            </a:pPr>
            <a:endParaRPr lang="en-US" sz="2400" dirty="0"/>
          </a:p>
          <a:p>
            <a:pPr>
              <a:buFont typeface="Wingdings" pitchFamily="2" charset="2"/>
              <a:buChar char="q"/>
            </a:pPr>
            <a:r>
              <a:rPr lang="en-US" sz="2400" dirty="0"/>
              <a:t>If at anytime during clinical testing , the data furnished to FDA indicate the IP to be toxic under criteria of FDA’s benefit ,FDA can terminate clinical trial and its actions are not subject to any judicial review.</a:t>
            </a:r>
          </a:p>
          <a:p>
            <a:endParaRPr lang="en-US" dirty="0"/>
          </a:p>
        </p:txBody>
      </p:sp>
    </p:spTree>
    <p:extLst>
      <p:ext uri="{BB962C8B-B14F-4D97-AF65-F5344CB8AC3E}">
        <p14:creationId xmlns:p14="http://schemas.microsoft.com/office/powerpoint/2010/main" val="39000981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36"/>
            <a:ext cx="7620000" cy="792162"/>
          </a:xfrm>
        </p:spPr>
        <p:txBody>
          <a:bodyPr/>
          <a:lstStyle/>
          <a:p>
            <a:pPr algn="ctr"/>
            <a:r>
              <a:rPr lang="en-US" sz="3200" b="1" dirty="0" smtClean="0"/>
              <a:t>IND CHART</a:t>
            </a:r>
            <a:endParaRPr lang="en-US" sz="3200"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838200"/>
            <a:ext cx="7924800" cy="5867400"/>
          </a:xfrm>
        </p:spPr>
      </p:pic>
    </p:spTree>
    <p:extLst>
      <p:ext uri="{BB962C8B-B14F-4D97-AF65-F5344CB8AC3E}">
        <p14:creationId xmlns:p14="http://schemas.microsoft.com/office/powerpoint/2010/main" val="2886761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FORMAT AND CONTENT OF </a:t>
            </a:r>
            <a:r>
              <a:rPr lang="en-US" b="1" dirty="0" smtClean="0"/>
              <a:t>IND:</a:t>
            </a:r>
            <a:endParaRPr lang="en-US" b="1"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sz="2800" dirty="0"/>
              <a:t>Cover sheet (form FDA 1571).</a:t>
            </a:r>
          </a:p>
          <a:p>
            <a:pPr>
              <a:buFont typeface="Wingdings" pitchFamily="2" charset="2"/>
              <a:buChar char="Ø"/>
            </a:pPr>
            <a:r>
              <a:rPr lang="en-US" sz="2800" dirty="0"/>
              <a:t>A table of contents.</a:t>
            </a:r>
          </a:p>
          <a:p>
            <a:pPr>
              <a:buFont typeface="Wingdings" pitchFamily="2" charset="2"/>
              <a:buChar char="Ø"/>
            </a:pPr>
            <a:r>
              <a:rPr lang="en-US" sz="2800" dirty="0"/>
              <a:t>Introductory statement and general investigational plan.</a:t>
            </a:r>
          </a:p>
          <a:p>
            <a:pPr>
              <a:buFont typeface="Wingdings" pitchFamily="2" charset="2"/>
              <a:buChar char="Ø"/>
            </a:pPr>
            <a:r>
              <a:rPr lang="en-US" sz="2800" dirty="0"/>
              <a:t>Investigator’s brochure.</a:t>
            </a:r>
          </a:p>
          <a:p>
            <a:pPr>
              <a:buFont typeface="Wingdings" pitchFamily="2" charset="2"/>
              <a:buChar char="Ø"/>
            </a:pPr>
            <a:r>
              <a:rPr lang="en-US" sz="2800" dirty="0"/>
              <a:t>Protocols.</a:t>
            </a:r>
          </a:p>
          <a:p>
            <a:pPr>
              <a:buFont typeface="Wingdings" pitchFamily="2" charset="2"/>
              <a:buChar char="Ø"/>
            </a:pPr>
            <a:r>
              <a:rPr lang="en-US" sz="2800" dirty="0"/>
              <a:t>Chemistry</a:t>
            </a:r>
            <a:r>
              <a:rPr lang="en-US" sz="2800" dirty="0" smtClean="0"/>
              <a:t>, manufacturing </a:t>
            </a:r>
            <a:r>
              <a:rPr lang="en-US" sz="2800" dirty="0"/>
              <a:t>and control information.</a:t>
            </a:r>
          </a:p>
          <a:p>
            <a:pPr>
              <a:buFont typeface="Wingdings" pitchFamily="2" charset="2"/>
              <a:buChar char="Ø"/>
            </a:pPr>
            <a:r>
              <a:rPr lang="en-US" sz="2800" dirty="0"/>
              <a:t>Previous human experience with IP.</a:t>
            </a:r>
          </a:p>
          <a:p>
            <a:pPr>
              <a:buFont typeface="Wingdings" pitchFamily="2" charset="2"/>
              <a:buChar char="Ø"/>
            </a:pPr>
            <a:r>
              <a:rPr lang="en-US" sz="2800" dirty="0"/>
              <a:t>Additional information.</a:t>
            </a:r>
          </a:p>
          <a:p>
            <a:pPr marL="114300" indent="0">
              <a:buNone/>
            </a:pPr>
            <a:endParaRPr lang="en-US" dirty="0"/>
          </a:p>
        </p:txBody>
      </p:sp>
    </p:spTree>
    <p:extLst>
      <p:ext uri="{BB962C8B-B14F-4D97-AF65-F5344CB8AC3E}">
        <p14:creationId xmlns:p14="http://schemas.microsoft.com/office/powerpoint/2010/main" val="1319000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715962"/>
          </a:xfrm>
        </p:spPr>
        <p:txBody>
          <a:bodyPr>
            <a:normAutofit/>
          </a:bodyPr>
          <a:lstStyle/>
          <a:p>
            <a:r>
              <a:rPr lang="en-US" b="1" dirty="0"/>
              <a:t>TYPES OF </a:t>
            </a:r>
            <a:r>
              <a:rPr lang="en-US" b="1" dirty="0" smtClean="0"/>
              <a:t>IND’S:</a:t>
            </a:r>
            <a:endParaRPr lang="en-US" b="1" dirty="0"/>
          </a:p>
        </p:txBody>
      </p:sp>
      <p:sp>
        <p:nvSpPr>
          <p:cNvPr id="3" name="Content Placeholder 2"/>
          <p:cNvSpPr>
            <a:spLocks noGrp="1"/>
          </p:cNvSpPr>
          <p:nvPr>
            <p:ph idx="1"/>
          </p:nvPr>
        </p:nvSpPr>
        <p:spPr>
          <a:xfrm>
            <a:off x="457200" y="914400"/>
            <a:ext cx="7620000" cy="5486400"/>
          </a:xfrm>
        </p:spPr>
        <p:txBody>
          <a:bodyPr>
            <a:normAutofit/>
          </a:bodyPr>
          <a:lstStyle/>
          <a:p>
            <a:pPr marL="114300" indent="0">
              <a:buNone/>
            </a:pPr>
            <a:r>
              <a:rPr lang="en-US" sz="2800" b="1" dirty="0"/>
              <a:t>[A]COMMERCIAL </a:t>
            </a:r>
            <a:r>
              <a:rPr lang="en-US" sz="2800" b="1" dirty="0" smtClean="0"/>
              <a:t>IND’S:</a:t>
            </a:r>
            <a:endParaRPr lang="en-US" sz="2800" b="1" dirty="0"/>
          </a:p>
          <a:p>
            <a:pPr marL="114300" indent="0">
              <a:buNone/>
            </a:pPr>
            <a:r>
              <a:rPr lang="en-US" sz="2800" dirty="0"/>
              <a:t>These are applications that are submitted primarily by companies to obtain marketing approval for a new product</a:t>
            </a:r>
            <a:r>
              <a:rPr lang="en-US" dirty="0" smtClean="0"/>
              <a:t>.</a:t>
            </a:r>
          </a:p>
          <a:p>
            <a:pPr marL="114300" indent="0">
              <a:buNone/>
            </a:pPr>
            <a:endParaRPr lang="en-US" dirty="0"/>
          </a:p>
          <a:p>
            <a:pPr marL="114300" indent="0">
              <a:buNone/>
            </a:pPr>
            <a:r>
              <a:rPr lang="en-US" sz="2800" b="1" dirty="0"/>
              <a:t>[B]NON-COMMERCIAL </a:t>
            </a:r>
            <a:r>
              <a:rPr lang="en-US" sz="2800" b="1" dirty="0" smtClean="0"/>
              <a:t>IND:</a:t>
            </a:r>
            <a:endParaRPr lang="en-US" sz="2800" b="1" dirty="0"/>
          </a:p>
          <a:p>
            <a:r>
              <a:rPr lang="en-US" sz="2400" dirty="0"/>
              <a:t>These IND’s are filed for non –commercials research.</a:t>
            </a:r>
          </a:p>
          <a:p>
            <a:r>
              <a:rPr lang="en-US" sz="2400" dirty="0"/>
              <a:t>Types of non- commercial IND:-</a:t>
            </a:r>
          </a:p>
          <a:p>
            <a:r>
              <a:rPr lang="en-US" sz="2400" dirty="0"/>
              <a:t>Investigator’s IND.</a:t>
            </a:r>
          </a:p>
          <a:p>
            <a:r>
              <a:rPr lang="en-US" sz="2400" dirty="0"/>
              <a:t>Emergency use IND.</a:t>
            </a:r>
          </a:p>
          <a:p>
            <a:r>
              <a:rPr lang="en-US" sz="2400" dirty="0"/>
              <a:t>Treatment IND</a:t>
            </a:r>
          </a:p>
        </p:txBody>
      </p:sp>
    </p:spTree>
    <p:extLst>
      <p:ext uri="{BB962C8B-B14F-4D97-AF65-F5344CB8AC3E}">
        <p14:creationId xmlns:p14="http://schemas.microsoft.com/office/powerpoint/2010/main" val="4071701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b="1" dirty="0"/>
              <a:t>NEW DRUG </a:t>
            </a:r>
            <a:r>
              <a:rPr lang="en-US" b="1" dirty="0" smtClean="0"/>
              <a:t>APPLICATION:</a:t>
            </a:r>
            <a:endParaRPr lang="en-US" b="1" dirty="0"/>
          </a:p>
        </p:txBody>
      </p:sp>
      <p:sp>
        <p:nvSpPr>
          <p:cNvPr id="3" name="Content Placeholder 2"/>
          <p:cNvSpPr>
            <a:spLocks noGrp="1"/>
          </p:cNvSpPr>
          <p:nvPr>
            <p:ph idx="1"/>
          </p:nvPr>
        </p:nvSpPr>
        <p:spPr>
          <a:xfrm>
            <a:off x="457200" y="1295400"/>
            <a:ext cx="7620000" cy="5105400"/>
          </a:xfrm>
        </p:spPr>
        <p:txBody>
          <a:bodyPr>
            <a:normAutofit/>
          </a:bodyPr>
          <a:lstStyle/>
          <a:p>
            <a:r>
              <a:rPr lang="en-US" sz="2400" dirty="0"/>
              <a:t>The new drug application is the vehicle through which the drug sponsors formally propose FDA or DCGI to approve a new investigational drug for scale and marketing after phase 3A pivot trials.</a:t>
            </a:r>
          </a:p>
          <a:p>
            <a:endParaRPr lang="en-US" sz="2400" dirty="0"/>
          </a:p>
          <a:p>
            <a:r>
              <a:rPr lang="en-US" sz="2400" dirty="0"/>
              <a:t>Official definition of NEW DRUG according to sec 201 (p) of  federal drug ,food and cosmetics act:-</a:t>
            </a:r>
          </a:p>
          <a:p>
            <a:pPr>
              <a:buNone/>
            </a:pPr>
            <a:r>
              <a:rPr lang="en-US" sz="2400" dirty="0"/>
              <a:t>“Any drug the composition of which is such that it is not </a:t>
            </a:r>
            <a:r>
              <a:rPr lang="en-US" sz="2400" dirty="0" smtClean="0"/>
              <a:t>recognized </a:t>
            </a:r>
            <a:r>
              <a:rPr lang="en-US" sz="2400" dirty="0"/>
              <a:t>among experts qualified by scientific training as safe and effective for use under prescribed ,recommended or suggested”.</a:t>
            </a:r>
          </a:p>
          <a:p>
            <a:pPr marL="114300" indent="0">
              <a:buNone/>
            </a:pPr>
            <a:endParaRPr lang="en-US" sz="2400" dirty="0"/>
          </a:p>
        </p:txBody>
      </p:sp>
    </p:spTree>
    <p:extLst>
      <p:ext uri="{BB962C8B-B14F-4D97-AF65-F5344CB8AC3E}">
        <p14:creationId xmlns:p14="http://schemas.microsoft.com/office/powerpoint/2010/main" val="4218434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1143000"/>
          </a:xfrm>
        </p:spPr>
        <p:txBody>
          <a:bodyPr>
            <a:normAutofit fontScale="90000"/>
          </a:bodyPr>
          <a:lstStyle/>
          <a:p>
            <a:r>
              <a:rPr lang="en-US" b="1" dirty="0"/>
              <a:t>FORMAT AND CONTENT OF </a:t>
            </a:r>
            <a:r>
              <a:rPr lang="en-US" b="1" dirty="0" smtClean="0"/>
              <a:t>NDA:</a:t>
            </a:r>
            <a:endParaRPr lang="en-US" b="1"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q"/>
            </a:pPr>
            <a:r>
              <a:rPr lang="en-US" sz="2400" dirty="0"/>
              <a:t>The application is required  to be submitted in common technical document format with the following different format:-</a:t>
            </a:r>
          </a:p>
          <a:p>
            <a:pPr>
              <a:buFont typeface="Wingdings" pitchFamily="2" charset="2"/>
              <a:buChar char="q"/>
            </a:pPr>
            <a:r>
              <a:rPr lang="en-US" sz="2400" dirty="0"/>
              <a:t>FDA  form 356 h.</a:t>
            </a:r>
          </a:p>
          <a:p>
            <a:pPr>
              <a:buFont typeface="Wingdings" pitchFamily="2" charset="2"/>
              <a:buChar char="q"/>
            </a:pPr>
            <a:r>
              <a:rPr lang="en-US" sz="2400" dirty="0"/>
              <a:t>User  fee cover sheet (FDA  form 3397).</a:t>
            </a:r>
          </a:p>
          <a:p>
            <a:pPr>
              <a:buFont typeface="Wingdings" pitchFamily="2" charset="2"/>
              <a:buChar char="q"/>
            </a:pPr>
            <a:r>
              <a:rPr lang="en-US" sz="2400" dirty="0"/>
              <a:t>Cover letter.</a:t>
            </a:r>
          </a:p>
          <a:p>
            <a:pPr>
              <a:buFont typeface="Wingdings" pitchFamily="2" charset="2"/>
              <a:buChar char="q"/>
            </a:pPr>
            <a:r>
              <a:rPr lang="en-US" sz="2400" dirty="0"/>
              <a:t>Summary.</a:t>
            </a:r>
          </a:p>
          <a:p>
            <a:pPr>
              <a:buFont typeface="Wingdings" pitchFamily="2" charset="2"/>
              <a:buChar char="q"/>
            </a:pPr>
            <a:r>
              <a:rPr lang="en-US" sz="2400" dirty="0"/>
              <a:t>Chemistry ,manufacturing and control.</a:t>
            </a:r>
          </a:p>
          <a:p>
            <a:pPr>
              <a:buFont typeface="Wingdings" pitchFamily="2" charset="2"/>
              <a:buChar char="q"/>
            </a:pPr>
            <a:r>
              <a:rPr lang="en-US" sz="2400" dirty="0"/>
              <a:t>Samples</a:t>
            </a:r>
            <a:r>
              <a:rPr lang="en-US" sz="2400" dirty="0" smtClean="0"/>
              <a:t>, method </a:t>
            </a:r>
            <a:r>
              <a:rPr lang="en-US" sz="2400" dirty="0"/>
              <a:t>validation</a:t>
            </a:r>
            <a:r>
              <a:rPr lang="en-US" sz="2400" dirty="0" smtClean="0"/>
              <a:t>, package </a:t>
            </a:r>
            <a:r>
              <a:rPr lang="en-US" sz="2400" dirty="0"/>
              <a:t>and </a:t>
            </a:r>
            <a:r>
              <a:rPr lang="en-US" sz="2400" dirty="0" smtClean="0"/>
              <a:t>labeling.</a:t>
            </a:r>
            <a:endParaRPr lang="en-US" sz="2400" dirty="0"/>
          </a:p>
          <a:p>
            <a:pPr>
              <a:buFont typeface="Wingdings" pitchFamily="2" charset="2"/>
              <a:buChar char="q"/>
            </a:pPr>
            <a:r>
              <a:rPr lang="en-US" sz="2400" dirty="0"/>
              <a:t>Non clinical pharmacology and toxicology.</a:t>
            </a:r>
          </a:p>
          <a:p>
            <a:pPr>
              <a:buFont typeface="Wingdings" pitchFamily="2" charset="2"/>
              <a:buChar char="q"/>
            </a:pPr>
            <a:r>
              <a:rPr lang="en-US" sz="2400" dirty="0"/>
              <a:t>Human pharmacokinetics and bioavailability.</a:t>
            </a:r>
          </a:p>
          <a:p>
            <a:pPr>
              <a:buFont typeface="Wingdings" pitchFamily="2" charset="2"/>
              <a:buChar char="q"/>
            </a:pPr>
            <a:r>
              <a:rPr lang="en-US" sz="2400" dirty="0"/>
              <a:t>Microbiology.</a:t>
            </a:r>
          </a:p>
          <a:p>
            <a:pPr>
              <a:buFont typeface="Wingdings" pitchFamily="2" charset="2"/>
              <a:buChar char="q"/>
            </a:pPr>
            <a:r>
              <a:rPr lang="en-US" sz="2400" dirty="0" smtClean="0"/>
              <a:t>Statistical methods and analysis of clinical data.</a:t>
            </a:r>
          </a:p>
          <a:p>
            <a:pPr>
              <a:buFont typeface="Wingdings" pitchFamily="2" charset="2"/>
              <a:buChar char="q"/>
            </a:pPr>
            <a:r>
              <a:rPr lang="en-US" sz="2400" dirty="0" smtClean="0"/>
              <a:t>Safety </a:t>
            </a:r>
            <a:r>
              <a:rPr lang="en-US" sz="2400" dirty="0"/>
              <a:t>update report.</a:t>
            </a:r>
          </a:p>
          <a:p>
            <a:endParaRPr lang="en-US" dirty="0"/>
          </a:p>
        </p:txBody>
      </p:sp>
    </p:spTree>
    <p:extLst>
      <p:ext uri="{BB962C8B-B14F-4D97-AF65-F5344CB8AC3E}">
        <p14:creationId xmlns:p14="http://schemas.microsoft.com/office/powerpoint/2010/main" val="25958508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105</TotalTime>
  <Words>1031</Words>
  <Application>Microsoft Office PowerPoint</Application>
  <PresentationFormat>On-screen Show (4:3)</PresentationFormat>
  <Paragraphs>118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Opulent</vt:lpstr>
      <vt:lpstr>Global submission of ind,nda,anda</vt:lpstr>
      <vt:lpstr>CONTENT:</vt:lpstr>
      <vt:lpstr>INVESTIGATIONAL NEW DRUG(IND):</vt:lpstr>
      <vt:lpstr>PowerPoint Presentation</vt:lpstr>
      <vt:lpstr>IND CHART</vt:lpstr>
      <vt:lpstr>FORMAT AND CONTENT OF IND:</vt:lpstr>
      <vt:lpstr>TYPES OF IND’S:</vt:lpstr>
      <vt:lpstr>NEW DRUG APPLICATION:</vt:lpstr>
      <vt:lpstr>FORMAT AND CONTENT OF NDA:</vt:lpstr>
      <vt:lpstr>PowerPoint Presentation</vt:lpstr>
      <vt:lpstr>GENERAL REQUIREMENTS FOR FILING NDA:</vt:lpstr>
      <vt:lpstr>NDA CHART</vt:lpstr>
      <vt:lpstr>PowerPoint Presentation</vt:lpstr>
      <vt:lpstr>ABBREVIATED NEW DRUG APPLICATION (ANDA):</vt:lpstr>
      <vt:lpstr>FORMAT AND CONTENT OF ANDA</vt:lpstr>
      <vt:lpstr>ANDA CHART</vt:lpstr>
      <vt:lpstr>SUMMARY: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GMP LEN</dc:creator>
  <cp:lastModifiedBy>GMP LEN</cp:lastModifiedBy>
  <cp:revision>8</cp:revision>
  <dcterms:created xsi:type="dcterms:W3CDTF">2022-11-07T08:17:54Z</dcterms:created>
  <dcterms:modified xsi:type="dcterms:W3CDTF">2022-11-07T10:03:43Z</dcterms:modified>
</cp:coreProperties>
</file>