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302" r:id="rId3"/>
    <p:sldId id="258" r:id="rId4"/>
    <p:sldId id="259" r:id="rId5"/>
    <p:sldId id="261" r:id="rId6"/>
    <p:sldId id="262" r:id="rId7"/>
    <p:sldId id="263" r:id="rId8"/>
    <p:sldId id="277" r:id="rId9"/>
    <p:sldId id="287" r:id="rId10"/>
    <p:sldId id="288" r:id="rId11"/>
    <p:sldId id="300" r:id="rId12"/>
    <p:sldId id="296" r:id="rId13"/>
    <p:sldId id="295" r:id="rId14"/>
    <p:sldId id="299" r:id="rId15"/>
    <p:sldId id="306" r:id="rId16"/>
    <p:sldId id="294" r:id="rId17"/>
    <p:sldId id="303" r:id="rId18"/>
    <p:sldId id="291" r:id="rId19"/>
    <p:sldId id="292" r:id="rId20"/>
    <p:sldId id="293" r:id="rId21"/>
    <p:sldId id="301" r:id="rId22"/>
    <p:sldId id="290" r:id="rId23"/>
    <p:sldId id="297" r:id="rId24"/>
    <p:sldId id="273" r:id="rId25"/>
    <p:sldId id="305" r:id="rId26"/>
    <p:sldId id="278" r:id="rId27"/>
    <p:sldId id="279" r:id="rId28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30"/>
      <p:bold r:id="rId31"/>
      <p:italic r:id="rId32"/>
      <p:boldItalic r:id="rId33"/>
    </p:embeddedFont>
    <p:embeddedFont>
      <p:font typeface="Barlow SemiBold" panose="00000700000000000000" pitchFamily="2" charset="0"/>
      <p:regular r:id="rId34"/>
      <p:bold r:id="rId35"/>
      <p:italic r:id="rId36"/>
      <p:boldItalic r:id="rId37"/>
    </p:embeddedFont>
    <p:embeddedFont>
      <p:font typeface="Bodoni Bd BT" panose="02070803080706020303" pitchFamily="18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B871C0-BBF2-4B03-B8F0-AA157A92E5C7}">
  <a:tblStyle styleId="{2AB871C0-BBF2-4B03-B8F0-AA157A92E5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86078" autoAdjust="0"/>
  </p:normalViewPr>
  <p:slideViewPr>
    <p:cSldViewPr snapToGrid="0">
      <p:cViewPr varScale="1">
        <p:scale>
          <a:sx n="77" d="100"/>
          <a:sy n="77" d="100"/>
        </p:scale>
        <p:origin x="3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4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All the systems involved are software designed to organise all the tasks of </a:t>
            </a:r>
            <a:r>
              <a:rPr lang="en-IN" dirty="0" err="1"/>
              <a:t>emplyee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92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i="0" dirty="0">
                <a:solidFill>
                  <a:srgbClr val="3B3835"/>
                </a:solidFill>
                <a:effectLst/>
                <a:latin typeface="Helvetica Neue"/>
              </a:rPr>
              <a:t> A business plan is a blue print of step by step process that would be followed to convert business idea into successful business venture…. To monitor the progress after implementing business plan……1.</a:t>
            </a:r>
            <a:r>
              <a:rPr lang="en-IN" b="0" i="0" dirty="0">
                <a:solidFill>
                  <a:srgbClr val="222222"/>
                </a:solidFill>
                <a:effectLst/>
                <a:latin typeface="Roboto"/>
              </a:rPr>
              <a:t>designed and developed to overcome the complications that many businesses face in keeping track of the enquiries or leads that they receive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5286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50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88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55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625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309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350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530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GMP?: system ensure that product are consistently produced and controlled according to quality std. designed to minimize the risk,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Till now all the documentation done manually, all documentation use paper form , hand written specially in pharma industry. So, paperless GMP is giving opportunity to implement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3736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973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16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39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471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732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So with growing futures and established documentation system, CPPL has decided to move one step forward towards digitalization and developed a software. Since many years CPPL is taking efforts to develop such software, and made this one stop platform which will really take care of all your departments. It is a dream project of team CPPL.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It is validated GMP software, and have in built quality system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Aim of our software is to deliver quality, in terms of Perfection and Accuracy </a:t>
            </a:r>
            <a:r>
              <a:rPr lang="en-US" sz="1800" b="1" dirty="0" err="1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bcoz</a:t>
            </a:r>
            <a:r>
              <a:rPr lang="en-US" sz="18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b="1" dirty="0" err="1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gmp</a:t>
            </a:r>
            <a:r>
              <a:rPr lang="en-US" sz="18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and </a:t>
            </a:r>
            <a:r>
              <a:rPr lang="en-US" sz="1800" b="1" dirty="0" err="1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qms</a:t>
            </a:r>
            <a:r>
              <a:rPr lang="en-US" sz="18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needs……..0 human error- human mistakes, organizational weaknesses</a:t>
            </a:r>
            <a:endParaRPr lang="en-IN" sz="1800" b="1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 is an unexpected or planned variation from any approved procedure, system or established standards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i="0" dirty="0">
                <a:solidFill>
                  <a:srgbClr val="212529"/>
                </a:solidFill>
                <a:effectLst/>
                <a:latin typeface="Average"/>
              </a:rPr>
              <a:t>While GMP is a large &amp; complex topic, the practices can be summed up in the following 6 p…….All people involved in making a drug must have clear roles &amp; responsibilities………The premises and equipment must be properly maintained &amp; cleaned…….. Standard methods must be followed for packing, testing &amp; sampling of the products…………Processes must be clearly defined, consistent and evaluated. 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We have provide department wise access……admin and user login and rights are separate…..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403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5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7" r:id="rId6"/>
    <p:sldLayoutId id="2147483658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1.jpg"/><Relationship Id="rId4" Type="http://schemas.openxmlformats.org/officeDocument/2006/relationships/hyperlink" Target="mailto:info@cyclonepharma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29543" y="4015142"/>
            <a:ext cx="6274198" cy="6007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en-US" sz="6000" dirty="0" err="1">
                <a:latin typeface="Bodoni Bd BT" panose="02070803080706020303" pitchFamily="18" charset="0"/>
              </a:rPr>
              <a:t>PaperLessGMP</a:t>
            </a:r>
            <a:r>
              <a:rPr lang="en-US" sz="4800" b="1" baseline="30000" dirty="0" err="1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</a:t>
            </a:r>
            <a:br>
              <a:rPr lang="en-US" dirty="0">
                <a:latin typeface="Bodoni Bd BT" panose="02070803080706020303" pitchFamily="18" charset="0"/>
              </a:rPr>
            </a:b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By </a:t>
            </a:r>
            <a:r>
              <a:rPr lang="en-US" sz="2000" dirty="0"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Cyclone Pharmaceuticals Pvt Ltd</a:t>
            </a:r>
            <a:br>
              <a:rPr lang="en-US" sz="2000" dirty="0"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2000" dirty="0"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                         Developed by GMP Software Pvt Ltd</a:t>
            </a:r>
            <a:br>
              <a:rPr lang="en-IN" sz="18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br>
              <a:rPr lang="en-US" baseline="30000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E330-EED6-4BB6-A343-CF6A5B5CA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0"/>
            <a:ext cx="1781992" cy="44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2115238" y="506777"/>
            <a:ext cx="6676221" cy="4054206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190500" y="971458"/>
            <a:ext cx="2988770" cy="29328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Logout Window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E14A24-7969-435B-A90F-1A662318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53" y="4757049"/>
            <a:ext cx="1663547" cy="3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3F4FA-6E2E-0A1C-CE5B-FCFBD5BC8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0" y="1099359"/>
            <a:ext cx="5088835" cy="28049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D42095-F5F7-EC8D-1756-C18D79FD6D41}"/>
              </a:ext>
            </a:extLst>
          </p:cNvPr>
          <p:cNvSpPr/>
          <p:nvPr/>
        </p:nvSpPr>
        <p:spPr>
          <a:xfrm>
            <a:off x="6875820" y="1952901"/>
            <a:ext cx="1017767" cy="3816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87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271167" y="498116"/>
            <a:ext cx="5608428" cy="4204665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D4EC49F-F530-46C1-8F82-F7228E52D556}"/>
              </a:ext>
            </a:extLst>
          </p:cNvPr>
          <p:cNvSpPr txBox="1"/>
          <p:nvPr/>
        </p:nvSpPr>
        <p:spPr>
          <a:xfrm>
            <a:off x="79805" y="599134"/>
            <a:ext cx="3259743" cy="4056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HR &amp; Admin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Recruitment Process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Medical Checkup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Induction, Employee, Labour Training as well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Attendance, Leave,  Shift &amp; Salary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Resignation, </a:t>
            </a: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elieving</a:t>
            </a: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Appraisal, Promotions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Notice, User Assignments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111084-0E22-416E-B38F-BC893390C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00" y="4757099"/>
            <a:ext cx="1781992" cy="3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379DA-D19E-21DC-F6A3-FCB14B2F1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507" y="757237"/>
            <a:ext cx="4349364" cy="199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4C077C-E27A-BB1B-C1E9-3DFAC16D7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506" y="2755979"/>
            <a:ext cx="4421571" cy="15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073706" y="506775"/>
            <a:ext cx="5651653" cy="4131325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39C9ED-247F-45C6-A16D-2B73406FCD17}"/>
              </a:ext>
            </a:extLst>
          </p:cNvPr>
          <p:cNvSpPr txBox="1"/>
          <p:nvPr/>
        </p:nvSpPr>
        <p:spPr>
          <a:xfrm>
            <a:off x="190500" y="1332389"/>
            <a:ext cx="2883206" cy="294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Business Planning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Enquiry/Lead 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Product Planning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Production Planning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Dispatch Planning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Stock Book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Purchase Planning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13E36-781D-464D-A4C6-1848D01A5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62399"/>
            <a:ext cx="1781992" cy="377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EF3EA-9AA6-6E78-3D98-63C604D70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210" y="1066294"/>
            <a:ext cx="4373218" cy="23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095740" y="506775"/>
            <a:ext cx="5629619" cy="4054207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854C8E-68F8-4E85-A636-FC9CC5974350}"/>
              </a:ext>
            </a:extLst>
          </p:cNvPr>
          <p:cNvSpPr txBox="1"/>
          <p:nvPr/>
        </p:nvSpPr>
        <p:spPr>
          <a:xfrm>
            <a:off x="227212" y="1126889"/>
            <a:ext cx="2989713" cy="2944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Purchase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Indent, Quotation , Purchase Management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Purchase Reports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Vendor Management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Material Status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ock Book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76A7E1-A9FA-461B-83A3-2CBAD071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257" y="4757291"/>
            <a:ext cx="1781992" cy="3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FE8D0-A5B3-E422-061A-8AF40BE8D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506" y="1086372"/>
            <a:ext cx="4183663" cy="25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349128" y="649994"/>
            <a:ext cx="5447630" cy="3922005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F88F9B-C269-4AA2-989A-2E8AA08388FA}"/>
              </a:ext>
            </a:extLst>
          </p:cNvPr>
          <p:cNvSpPr txBox="1"/>
          <p:nvPr/>
        </p:nvSpPr>
        <p:spPr>
          <a:xfrm>
            <a:off x="347242" y="1450625"/>
            <a:ext cx="3742522" cy="2080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Vendor Management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Vendor Registration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Primary assessment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Sample ands evaluation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Approved of Vendors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Black listing of vendor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81CEE-CA69-4779-B4CA-5F0D092B1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82" y="4762400"/>
            <a:ext cx="1781992" cy="40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9E34E-79BC-0943-1323-107CC3D95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87" y="1281474"/>
            <a:ext cx="4110824" cy="21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2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227942" y="528810"/>
            <a:ext cx="5563518" cy="4109291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F266D8-DBFA-4CD4-AA75-B711B6B1E4DE}"/>
              </a:ext>
            </a:extLst>
          </p:cNvPr>
          <p:cNvSpPr txBox="1"/>
          <p:nvPr/>
        </p:nvSpPr>
        <p:spPr>
          <a:xfrm>
            <a:off x="190499" y="821835"/>
            <a:ext cx="2902219" cy="43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Security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18F58-8758-4A33-B82A-1DD4F26C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00" y="4762400"/>
            <a:ext cx="1781992" cy="386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475505-889B-4E16-A7E7-49AA1ACB5770}"/>
              </a:ext>
            </a:extLst>
          </p:cNvPr>
          <p:cNvSpPr txBox="1"/>
          <p:nvPr/>
        </p:nvSpPr>
        <p:spPr>
          <a:xfrm>
            <a:off x="418409" y="1149052"/>
            <a:ext cx="29022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doni Bd BT" panose="020708030807060203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2000" dirty="0">
                <a:solidFill>
                  <a:schemeClr val="bg1"/>
                </a:solidFill>
                <a:latin typeface="Bodoni Bd BT" panose="02070803080706020303" pitchFamily="18" charset="0"/>
              </a:rPr>
              <a:t>Digital Gate pass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2000" dirty="0">
                <a:solidFill>
                  <a:schemeClr val="bg1"/>
                </a:solidFill>
                <a:latin typeface="Bodoni Bd BT" panose="02070803080706020303" pitchFamily="18" charset="0"/>
              </a:rPr>
              <a:t>Material Inward-Outward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doni Bd BT" panose="020708030807060203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sz="2000" dirty="0">
              <a:solidFill>
                <a:schemeClr val="bg1"/>
              </a:solidFill>
              <a:latin typeface="Bodoni Bd BT" panose="020708030807060203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odoni Bd BT" panose="02070803080706020303" pitchFamily="18" charset="0"/>
              </a:rPr>
              <a:t>Employee Entry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2000" dirty="0">
                <a:solidFill>
                  <a:schemeClr val="bg1"/>
                </a:solidFill>
                <a:latin typeface="Bodoni Bd BT" panose="02070803080706020303" pitchFamily="18" charset="0"/>
              </a:rPr>
              <a:t>Employee Exit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doni Bd BT" panose="02070803080706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odoni Bd BT" panose="02070803080706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DE5B5-7B9C-3DBA-9C50-DDFA365B4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161" y="1347816"/>
            <a:ext cx="4264777" cy="20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152655" y="550843"/>
            <a:ext cx="5649822" cy="4054208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1A20DA-0D1F-462E-B926-B94758CA909E}"/>
              </a:ext>
            </a:extLst>
          </p:cNvPr>
          <p:cNvSpPr txBox="1"/>
          <p:nvPr/>
        </p:nvSpPr>
        <p:spPr>
          <a:xfrm>
            <a:off x="291737" y="959444"/>
            <a:ext cx="2992926" cy="3068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 &amp; D – ( MODULE)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Development Study Initiation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Development Trials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Scale up Study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Stability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Development Report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Master Formula Record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B9B7D-11F8-4D18-B882-E3F21E95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890" y="4757606"/>
            <a:ext cx="1781992" cy="386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196CD-684B-4354-BF2B-D4E455D3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444" y="926393"/>
            <a:ext cx="4132836" cy="3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4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227942" y="528810"/>
            <a:ext cx="5563518" cy="4109291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F266D8-DBFA-4CD4-AA75-B711B6B1E4DE}"/>
              </a:ext>
            </a:extLst>
          </p:cNvPr>
          <p:cNvSpPr txBox="1"/>
          <p:nvPr/>
        </p:nvSpPr>
        <p:spPr>
          <a:xfrm>
            <a:off x="98237" y="408386"/>
            <a:ext cx="3128847" cy="4850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Stores &amp; Inventory Management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Challan Verification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Receiving, Dedusting, Weighing, GRN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Stock book Maintenance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Dispensing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Material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Retest, Bincard, Mixed GRN, Grade change GRN,</a:t>
            </a: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Job Work, Rejection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18F58-8758-4A33-B82A-1DD4F26C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00" y="4762400"/>
            <a:ext cx="1781992" cy="3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6BA6D-9A17-C757-048B-68A2312C8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259" y="821835"/>
            <a:ext cx="4150581" cy="1815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62E67-8596-FBC2-DA4E-6EB28398A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258" y="2637594"/>
            <a:ext cx="4150581" cy="15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3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205908" y="495759"/>
            <a:ext cx="5541485" cy="4153359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52B70F-665A-4F73-90F9-D47A01D66BEE}"/>
              </a:ext>
            </a:extLst>
          </p:cNvPr>
          <p:cNvSpPr txBox="1"/>
          <p:nvPr/>
        </p:nvSpPr>
        <p:spPr>
          <a:xfrm>
            <a:off x="20895" y="571251"/>
            <a:ext cx="3614399" cy="4023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Production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eBMR/BPR/Batch Planning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Bill of Material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Rejection Control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 process Sampling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Yield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GMP Monitoring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Maintenance Note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Breakdown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Calibration,  Qualification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Deviation</a:t>
            </a: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Change, Incident, Reporting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CFECD-E7D6-44C8-B10C-2F8C81B43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00" y="4757098"/>
            <a:ext cx="1781992" cy="386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26A099-E08D-5438-1C0B-7A3C754D5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085" y="772364"/>
            <a:ext cx="4502437" cy="33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318449" y="462707"/>
            <a:ext cx="5461994" cy="4153359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594912" y="913205"/>
            <a:ext cx="2811240" cy="36017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tabLst>
                <a:tab pos="717550" algn="l"/>
              </a:tabLst>
            </a:pP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8E40F-E2F0-4EFC-AA09-3B79FFD5D695}"/>
              </a:ext>
            </a:extLst>
          </p:cNvPr>
          <p:cNvSpPr txBox="1"/>
          <p:nvPr/>
        </p:nvSpPr>
        <p:spPr>
          <a:xfrm>
            <a:off x="0" y="371598"/>
            <a:ext cx="3309365" cy="435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Quality Control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Sampling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Testing/ Raw Data/ Methods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COA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Chemicals, Glassware, Equipment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Control Sample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Out of Specification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Volumetric Solutions Preparation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Analyst Qualification and Validation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EECF2-CD68-4E98-A40E-E1523DA4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62400"/>
            <a:ext cx="1781992" cy="405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2F75B5-A6F4-9E02-1AB2-D82CC8F7F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045" y="713242"/>
            <a:ext cx="4243303" cy="1647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8DED9-E977-8F28-934A-F8B6A8B0D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045" y="2360815"/>
            <a:ext cx="4212995" cy="18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381000" y="162980"/>
            <a:ext cx="3924293" cy="122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br>
              <a:rPr lang="en-US" sz="32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US" sz="3200" b="1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381000" y="1256240"/>
            <a:ext cx="3613200" cy="22871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Pharmaceutical industry till now is working with Paper Documentation. Paperless GMP is giving you opportunity to implement Digital Documentation, Digital QMS, Digital Process, and other operations, Its just not a ERP Its PaperLess GMP.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A06-83EF-4D84-BFDD-F11317E2835E}"/>
              </a:ext>
            </a:extLst>
          </p:cNvPr>
          <p:cNvSpPr txBox="1"/>
          <p:nvPr/>
        </p:nvSpPr>
        <p:spPr>
          <a:xfrm>
            <a:off x="190500" y="64657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What is Paperless GMP</a:t>
            </a:r>
            <a:r>
              <a:rPr lang="en-US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</a:t>
            </a:r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00242-DF76-449D-9E5E-B30DEB4B7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9" y="1256240"/>
            <a:ext cx="3390891" cy="26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095741" y="561860"/>
            <a:ext cx="5761820" cy="4101928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0" y="913206"/>
            <a:ext cx="4395730" cy="27868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tabLst>
                <a:tab pos="717550" algn="l"/>
              </a:tabLst>
            </a:pPr>
            <a:b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A35E8-DA4B-4519-B93E-D72198F2458D}"/>
              </a:ext>
            </a:extLst>
          </p:cNvPr>
          <p:cNvSpPr txBox="1"/>
          <p:nvPr/>
        </p:nvSpPr>
        <p:spPr>
          <a:xfrm>
            <a:off x="190500" y="913206"/>
            <a:ext cx="3532500" cy="423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Quality Assurance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Deviation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Change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Incident Reporting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Batch Release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Training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Self-Inspection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Product Recall</a:t>
            </a: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IPQA Monitoring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GMP Inspection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717550" algn="l"/>
              </a:tabLs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53976-E498-47D9-A92A-752436E4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800" y="4762399"/>
            <a:ext cx="1781992" cy="377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0755AB-A2B9-999C-F9B2-E2FA20F8B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450" y="803374"/>
            <a:ext cx="4456149" cy="3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260994" y="479712"/>
            <a:ext cx="5574534" cy="4132157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0" y="913206"/>
            <a:ext cx="4395730" cy="27868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tabLst>
                <a:tab pos="717550" algn="l"/>
              </a:tabLst>
            </a:pPr>
            <a:b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A35E8-DA4B-4519-B93E-D72198F2458D}"/>
              </a:ext>
            </a:extLst>
          </p:cNvPr>
          <p:cNvSpPr txBox="1"/>
          <p:nvPr/>
        </p:nvSpPr>
        <p:spPr>
          <a:xfrm>
            <a:off x="0" y="809022"/>
            <a:ext cx="3702866" cy="4132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Stability Study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Market Complaint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Personal Qualification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Specification, MOA, &amp; Other masters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Sop Management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Documentation Control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QMS Components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APQR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Quality Risk Management (QRM)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717550" algn="l"/>
              </a:tabLs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9B083-053B-4FE0-99C0-EB4A9CD7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57100"/>
            <a:ext cx="1781992" cy="3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AD0E29-582E-198A-6978-EF6EB0F2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594" y="809022"/>
            <a:ext cx="4197012" cy="139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0E1CD-3056-CB31-8109-F5E265B2F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594" y="2311156"/>
            <a:ext cx="4197012" cy="18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2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338111" y="528810"/>
            <a:ext cx="5453349" cy="4109291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F266D8-DBFA-4CD4-AA75-B711B6B1E4DE}"/>
              </a:ext>
            </a:extLst>
          </p:cNvPr>
          <p:cNvSpPr txBox="1"/>
          <p:nvPr/>
        </p:nvSpPr>
        <p:spPr>
          <a:xfrm>
            <a:off x="111830" y="798595"/>
            <a:ext cx="3368688" cy="339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Auditors Pannel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All log books and reports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Time charts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Trend Charts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Schedules of Calibration and Validation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eBMR Access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Auditors can put their remakes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Audit Reports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97E7C-03C2-46F4-BC40-467098BA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173" y="842663"/>
            <a:ext cx="4054208" cy="3301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0DF49-2D58-4956-83C1-BE6220AF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08" y="4751932"/>
            <a:ext cx="1781992" cy="4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117773" y="607491"/>
            <a:ext cx="5596569" cy="3997560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4181677-CAA8-4BC9-A21F-E0C70A19727F}"/>
              </a:ext>
            </a:extLst>
          </p:cNvPr>
          <p:cNvSpPr txBox="1"/>
          <p:nvPr/>
        </p:nvSpPr>
        <p:spPr>
          <a:xfrm>
            <a:off x="190500" y="818085"/>
            <a:ext cx="2745452" cy="339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chemeClr val="bg1"/>
              </a:buClr>
              <a:tabLst>
                <a:tab pos="717550" algn="l"/>
              </a:tabLst>
            </a:pPr>
            <a:r>
              <a:rPr lang="en-US" sz="22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MIS</a:t>
            </a:r>
            <a:endParaRPr lang="en-IN" sz="2200" b="1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Daily department Reports 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Daily Production Reports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Dispatch and Inventory report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Stock Report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71755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Individual output Analysis</a:t>
            </a:r>
            <a:endParaRPr lang="en-IN" sz="2000" dirty="0">
              <a:solidFill>
                <a:schemeClr val="bg1"/>
              </a:solidFill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93742-4B1B-42D5-9CBE-AB80E912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953" y="4762399"/>
            <a:ext cx="1781992" cy="39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E1CA91-ABF1-91C9-3E43-DCE9E8B9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77" y="983769"/>
            <a:ext cx="4268397" cy="30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5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>
            <a:spLocks noGrp="1"/>
          </p:cNvSpPr>
          <p:nvPr>
            <p:ph type="title"/>
          </p:nvPr>
        </p:nvSpPr>
        <p:spPr>
          <a:xfrm>
            <a:off x="791621" y="526954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Salient Features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dirty="0"/>
          </a:p>
        </p:txBody>
      </p:sp>
      <p:sp>
        <p:nvSpPr>
          <p:cNvPr id="423" name="Google Shape;423;p3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8433048" y="334247"/>
            <a:ext cx="368046" cy="385415"/>
          </a:xfrm>
          <a:custGeom>
            <a:avLst/>
            <a:gdLst/>
            <a:ahLst/>
            <a:cxnLst/>
            <a:rect l="l" t="t" r="r" b="b"/>
            <a:pathLst>
              <a:path w="400050" h="418929" extrusionOk="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0E4911-EA7E-428F-900B-AB3900ECAFCE}"/>
              </a:ext>
            </a:extLst>
          </p:cNvPr>
          <p:cNvSpPr txBox="1"/>
          <p:nvPr/>
        </p:nvSpPr>
        <p:spPr>
          <a:xfrm>
            <a:off x="628177" y="1446454"/>
            <a:ext cx="7084688" cy="3992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Cost Saving for stationary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Time saving 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Manpower Reduction by 30% 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Minimum error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Compliance with system &amp; QMS requirement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Zero investment on backup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One click Reports 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Track and Trace of all Activities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Control with deviation, incident, Management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Follows all GMP and QMS Concepts 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717550" algn="l"/>
              </a:tabLst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Access Control and Level Management  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  <a:tabLst>
                <a:tab pos="717550" algn="l"/>
              </a:tabLst>
            </a:pPr>
            <a:r>
              <a:rPr lang="en-US" sz="18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lang="en-IN" sz="18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95226-6D99-4217-8794-48958F5E8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58084"/>
            <a:ext cx="1781992" cy="3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79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407D3-47B2-4935-A3AA-72F1FE2AD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D181C-21DB-4007-853B-1DA4A4C1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7847"/>
            <a:ext cx="4191000" cy="1198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7DAAA-AF95-4226-A932-D62C6393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04" y="3794293"/>
            <a:ext cx="1228587" cy="9681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8D860-A210-4830-80C8-37A7CF31BC88}"/>
              </a:ext>
            </a:extLst>
          </p:cNvPr>
          <p:cNvSpPr txBox="1"/>
          <p:nvPr/>
        </p:nvSpPr>
        <p:spPr>
          <a:xfrm>
            <a:off x="5361133" y="3855224"/>
            <a:ext cx="39742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u="sng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N" sz="2400" u="sng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yclonepharma.com</a:t>
            </a:r>
            <a:r>
              <a:rPr lang="en-IN" sz="2400" u="sng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 </a:t>
            </a:r>
          </a:p>
          <a:p>
            <a:r>
              <a:rPr lang="en-IN" sz="2400" u="sng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megha@paperlessgmp.com               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FEDAB-7E4B-428F-BBCF-ECBEFA77B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11" y="3935035"/>
            <a:ext cx="855718" cy="830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439FFB-052F-449F-AA59-36B1F9F85DF3}"/>
              </a:ext>
            </a:extLst>
          </p:cNvPr>
          <p:cNvSpPr txBox="1"/>
          <p:nvPr/>
        </p:nvSpPr>
        <p:spPr>
          <a:xfrm>
            <a:off x="1608461" y="3935034"/>
            <a:ext cx="21744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 7722000550</a:t>
            </a: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7611000550                     </a:t>
            </a:r>
            <a:endParaRPr lang="en-I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C7166B-7A4A-4074-B30F-5FE20CC68DB2}"/>
              </a:ext>
            </a:extLst>
          </p:cNvPr>
          <p:cNvSpPr txBox="1"/>
          <p:nvPr/>
        </p:nvSpPr>
        <p:spPr>
          <a:xfrm>
            <a:off x="2027104" y="1485846"/>
            <a:ext cx="59632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IN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Bodoni Bd BT" panose="02070803080706020303" pitchFamily="18" charset="0"/>
              </a:rPr>
              <a:t>Cyclone Pharmaceuticals Pvt Ltd. </a:t>
            </a: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            www.cyclonepharma.com</a:t>
            </a:r>
            <a:endParaRPr lang="en-IN" sz="2400" b="0" i="0" dirty="0">
              <a:solidFill>
                <a:schemeClr val="accent1">
                  <a:lumMod val="75000"/>
                </a:schemeClr>
              </a:solidFill>
              <a:effectLst/>
              <a:latin typeface="Bodoni Bd BT" panose="02070803080706020303" pitchFamily="18" charset="0"/>
            </a:endParaRPr>
          </a:p>
          <a:p>
            <a:endParaRPr lang="en-IN" dirty="0"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AF5C82-EC2C-4433-9C3A-186BE597886B}"/>
              </a:ext>
            </a:extLst>
          </p:cNvPr>
          <p:cNvSpPr txBox="1"/>
          <p:nvPr/>
        </p:nvSpPr>
        <p:spPr>
          <a:xfrm>
            <a:off x="2381665" y="2571750"/>
            <a:ext cx="507983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  GMP software pvt. Ltd.</a:t>
            </a:r>
          </a:p>
          <a:p>
            <a:r>
              <a:rPr lang="en-IN" sz="2400" dirty="0">
                <a:solidFill>
                  <a:schemeClr val="accent1">
                    <a:lumMod val="75000"/>
                  </a:schemeClr>
                </a:solidFill>
                <a:latin typeface="Bodoni Bd BT" panose="02070803080706020303" pitchFamily="18" charset="0"/>
              </a:rPr>
              <a:t>             www.gmpsoftwareindi.com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DF9873-2434-4A76-BD86-985DEA2EA892}"/>
              </a:ext>
            </a:extLst>
          </p:cNvPr>
          <p:cNvCxnSpPr>
            <a:cxnSpLocks/>
          </p:cNvCxnSpPr>
          <p:nvPr/>
        </p:nvCxnSpPr>
        <p:spPr>
          <a:xfrm>
            <a:off x="2027104" y="2495571"/>
            <a:ext cx="6048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A18A6C4-B910-4121-AD78-7939EACE23D3}"/>
              </a:ext>
            </a:extLst>
          </p:cNvPr>
          <p:cNvCxnSpPr>
            <a:cxnSpLocks/>
          </p:cNvCxnSpPr>
          <p:nvPr/>
        </p:nvCxnSpPr>
        <p:spPr>
          <a:xfrm>
            <a:off x="2930487" y="3690651"/>
            <a:ext cx="4605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5AD8AC7-5DC0-4405-A26E-02C7C2400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538" y="4686221"/>
            <a:ext cx="1608461" cy="4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>
            <a:spLocks noGrp="1"/>
          </p:cNvSpPr>
          <p:nvPr>
            <p:ph type="title"/>
          </p:nvPr>
        </p:nvSpPr>
        <p:spPr>
          <a:xfrm>
            <a:off x="381000" y="1773145"/>
            <a:ext cx="4191000" cy="92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Bodoni Bd BT" panose="02070803080706020303" pitchFamily="18" charset="0"/>
              </a:rPr>
              <a:t>Thanks!</a:t>
            </a:r>
            <a:endParaRPr sz="8800" dirty="0">
              <a:latin typeface="Bodoni Bd BT" panose="02070803080706020303" pitchFamily="18" charset="0"/>
            </a:endParaRPr>
          </a:p>
        </p:txBody>
      </p:sp>
      <p:sp>
        <p:nvSpPr>
          <p:cNvPr id="486" name="Google Shape;486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 rotWithShape="1">
          <a:blip r:embed="rId3">
            <a:alphaModFix/>
          </a:blip>
          <a:srcRect t="1388" b="23139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0A82A8-E406-4DD7-B1A3-D177F4774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08" y="4762399"/>
            <a:ext cx="1781992" cy="3811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8406860" y="343042"/>
            <a:ext cx="420404" cy="367826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811038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latin typeface="Bodoni Bd BT" panose="02070803080706020303" pitchFamily="18" charset="0"/>
              </a:rPr>
              <a:t>Special thanks to all the people who made and released these awesome resources 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Bodoni Bd BT" panose="02070803080706020303" pitchFamily="18" charset="0"/>
              </a:rPr>
              <a:t>       </a:t>
            </a:r>
            <a:endParaRPr lang="en" b="1" dirty="0">
              <a:solidFill>
                <a:schemeClr val="tx1">
                  <a:lumMod val="50000"/>
                  <a:lumOff val="50000"/>
                </a:schemeClr>
              </a:solidFill>
              <a:latin typeface="Bodoni Bd BT" panose="02070803080706020303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odoni Bd BT" panose="02070803080706020303" pitchFamily="18" charset="0"/>
              </a:rPr>
              <a:t>         Team Cyclone pharmaceuticals </a:t>
            </a:r>
            <a:endParaRPr sz="3200" b="1" dirty="0">
              <a:solidFill>
                <a:schemeClr val="tx1">
                  <a:lumMod val="50000"/>
                  <a:lumOff val="50000"/>
                </a:schemeClr>
              </a:solidFill>
              <a:latin typeface="Bodoni Bd BT" panose="02070803080706020303" pitchFamily="18" charset="0"/>
            </a:endParaRPr>
          </a:p>
        </p:txBody>
      </p:sp>
      <p:sp>
        <p:nvSpPr>
          <p:cNvPr id="495" name="Google Shape;495;p3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13087-A013-43B0-8370-5608BCC0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671152"/>
            <a:ext cx="1781992" cy="472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3924293" cy="10245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br>
              <a:rPr lang="en-US" sz="32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US" sz="32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Who are Promoters</a:t>
            </a:r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381000" y="1299990"/>
            <a:ext cx="3613200" cy="22434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Cyclone Pharmaceutical Pvt. Ltd. India’s Leading GMP and Regulatory Consultant has identified </a:t>
            </a:r>
            <a:r>
              <a:rPr lang="en-US" sz="2000" dirty="0"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Digitalized </a:t>
            </a: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future of pharma industry and need of a comprehensive software for Pharmaceutical Manufacturers with advanced technology support from expert technocrats of GMP of Software Pvt. Ltd.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1E99C-313C-2281-47FC-8E6798D1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64" y="1529543"/>
            <a:ext cx="3230714" cy="140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430295" y="1763033"/>
            <a:ext cx="4969500" cy="2777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Dream Project</a:t>
            </a:r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363558" y="1864196"/>
            <a:ext cx="5310130" cy="1185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Dream Coming to reality, CPPL team </a:t>
            </a:r>
            <a:r>
              <a:rPr lang="en-US" sz="2000" dirty="0">
                <a:solidFill>
                  <a:schemeClr val="bg1"/>
                </a:solidFill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got</a:t>
            </a:r>
            <a:r>
              <a:rPr lang="en-US" sz="2000" dirty="0">
                <a:solidFill>
                  <a:schemeClr val="bg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Success to take all Pharmaceutical Manufacturing Activities and Documents in digital form, its Now exists as PaperLess GMP</a:t>
            </a: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bg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F4EF5-4C20-48E3-B21A-F3F04B20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15" y="865454"/>
            <a:ext cx="2178947" cy="2143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C958B5-14D8-478E-AD16-12C04B04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87" y="4726237"/>
            <a:ext cx="1641513" cy="406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491401" y="765522"/>
            <a:ext cx="6757800" cy="5453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Advantages and Benefits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839191"/>
            <a:ext cx="8524009" cy="3304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GMP and QMS needs perfection, Accuracy and Quality PaperLess GMP</a:t>
            </a:r>
            <a:r>
              <a:rPr lang="en-US" sz="2000" baseline="30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Delivers the same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Zero human error System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Backed up with Incident reporting and Deviation Management at every stage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Highest Security, Validated modules, Access control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eBMR  with complete process flow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All modules covered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43E754-2587-4E73-928D-A044AAFE9359}"/>
              </a:ext>
            </a:extLst>
          </p:cNvPr>
          <p:cNvSpPr txBox="1"/>
          <p:nvPr/>
        </p:nvSpPr>
        <p:spPr>
          <a:xfrm>
            <a:off x="1584301" y="1308569"/>
            <a:ext cx="4572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Perfection and Accuracy</a:t>
            </a:r>
            <a:endParaRPr lang="en-IN" sz="2800" b="1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F859A-B692-47C0-8DF7-126467C7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57100"/>
            <a:ext cx="1781992" cy="3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>
            <a:spLocks noGrp="1"/>
          </p:cNvSpPr>
          <p:nvPr>
            <p:ph type="ctrTitle" idx="4294967295"/>
          </p:nvPr>
        </p:nvSpPr>
        <p:spPr>
          <a:xfrm>
            <a:off x="198304" y="333879"/>
            <a:ext cx="8676368" cy="10263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SIX ‘P’ GMP </a:t>
            </a:r>
            <a:r>
              <a:rPr lang="en" sz="5400" dirty="0">
                <a:solidFill>
                  <a:schemeClr val="accent1"/>
                </a:solidFill>
                <a:latin typeface="Bodoni Bd BT" panose="02070803080706020303" pitchFamily="18" charset="0"/>
              </a:rPr>
              <a:t>concept</a:t>
            </a:r>
            <a:endParaRPr lang="en-IN" sz="5400" dirty="0">
              <a:solidFill>
                <a:schemeClr val="accent1"/>
              </a:solidFill>
              <a:latin typeface="Bodoni Bd BT" panose="02070803080706020303" pitchFamily="18" charset="0"/>
            </a:endParaRPr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294967295"/>
          </p:nvPr>
        </p:nvSpPr>
        <p:spPr>
          <a:xfrm>
            <a:off x="616944" y="1678465"/>
            <a:ext cx="8053331" cy="2347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People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Premises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Products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Processes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Procedures</a:t>
            </a: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Profit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 takes care of these 6P’s in PaperLess GMP</a:t>
            </a:r>
            <a:r>
              <a:rPr lang="en-US" b="1" baseline="30000" dirty="0">
                <a:solidFill>
                  <a:schemeClr val="tx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 so Seventh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Paperless GMP</a:t>
            </a:r>
            <a:r>
              <a:rPr lang="en-US" sz="24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odoni Bd BT" panose="02070803080706020303" pitchFamily="18" charset="0"/>
                <a:ea typeface="Calibri" panose="020F0502020204030204" pitchFamily="34" charset="0"/>
                <a:cs typeface="Mangal" panose="02040503050203030202" pitchFamily="18" charset="0"/>
              </a:rPr>
              <a:t>R</a:t>
            </a:r>
            <a:endParaRPr lang="en-IN" b="1" dirty="0">
              <a:solidFill>
                <a:schemeClr val="tx1">
                  <a:lumMod val="50000"/>
                  <a:lumOff val="50000"/>
                </a:schemeClr>
              </a:solidFill>
              <a:latin typeface="Bodoni Bd BT" panose="02070803080706020303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2000" dirty="0">
              <a:effectLst/>
              <a:latin typeface="Bodoni Bd BT" panose="02070803080706020303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DD02FA-E209-44B7-B446-95B910CB4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403" y="1443210"/>
            <a:ext cx="5999270" cy="2798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556C6A-A83C-4454-8FF8-2A44B5A23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08" y="0"/>
            <a:ext cx="1781992" cy="495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614975" y="737270"/>
            <a:ext cx="6757800" cy="5735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Modules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dirty="0"/>
          </a:p>
        </p:txBody>
      </p:sp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435952" y="316647"/>
            <a:ext cx="362203" cy="420623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B543D-5F37-4C47-9BA8-70453CC4A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72" y="1564395"/>
            <a:ext cx="6444868" cy="3198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11BC88-ACDE-4924-B7E8-83D21702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008" y="4703956"/>
            <a:ext cx="1781992" cy="420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2171701" y="517793"/>
            <a:ext cx="6648450" cy="4120308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194526" y="913205"/>
            <a:ext cx="2572321" cy="29328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Highlights</a:t>
            </a:r>
            <a:endParaRPr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19CB2-6E3D-4B00-9E27-3D08D009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20" y="4769681"/>
            <a:ext cx="1781992" cy="3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6840A0-F6B8-5D01-0E3C-CDF54D9C3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31" y="771277"/>
            <a:ext cx="5128592" cy="2109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DA0AE-6BFD-EFFA-6622-88E1C8587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031" y="2881134"/>
            <a:ext cx="5128592" cy="1368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 dirty="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2104223" y="528810"/>
            <a:ext cx="6720288" cy="4087257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19050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>
            <a:spLocks noGrp="1"/>
          </p:cNvSpPr>
          <p:nvPr>
            <p:ph type="title" idx="4294967295"/>
          </p:nvPr>
        </p:nvSpPr>
        <p:spPr>
          <a:xfrm>
            <a:off x="190500" y="913205"/>
            <a:ext cx="2572321" cy="293280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Login Window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5C90F-82CB-4A1C-83EA-EE8AE6B1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008" y="4757100"/>
            <a:ext cx="1781992" cy="3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44CF25-D2F6-C044-F0FA-9E198C28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699" y="866094"/>
            <a:ext cx="5176300" cy="302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3910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1051</Words>
  <Application>Microsoft Office PowerPoint</Application>
  <PresentationFormat>On-screen Show (16:9)</PresentationFormat>
  <Paragraphs>212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Times New Roman</vt:lpstr>
      <vt:lpstr>Wingdings</vt:lpstr>
      <vt:lpstr>Average</vt:lpstr>
      <vt:lpstr>Calibri</vt:lpstr>
      <vt:lpstr>arial</vt:lpstr>
      <vt:lpstr>Barlow Light</vt:lpstr>
      <vt:lpstr>arial</vt:lpstr>
      <vt:lpstr>Helvetica Neue</vt:lpstr>
      <vt:lpstr>Roboto</vt:lpstr>
      <vt:lpstr>Barlow SemiBold</vt:lpstr>
      <vt:lpstr>Bodoni Bd BT</vt:lpstr>
      <vt:lpstr>Caius template</vt:lpstr>
      <vt:lpstr>PaperLessGMPR By Cyclone Pharmaceuticals Pvt Ltd                           Developed by GMP Software Pvt Ltd  </vt:lpstr>
      <vt:lpstr>  </vt:lpstr>
      <vt:lpstr>  Who are Promoters</vt:lpstr>
      <vt:lpstr>Dream Project</vt:lpstr>
      <vt:lpstr>Advantages and Benefits </vt:lpstr>
      <vt:lpstr>SIX ‘P’ GMP concept</vt:lpstr>
      <vt:lpstr>Modules </vt:lpstr>
      <vt:lpstr> Software Highlights</vt:lpstr>
      <vt:lpstr> Login Window</vt:lpstr>
      <vt:lpstr> Logout Window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  <vt:lpstr>PowerPoint Presentation</vt:lpstr>
      <vt:lpstr>Salient Features </vt:lpstr>
      <vt:lpstr>PowerPoint Presentation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PaperLessGMPR</dc:title>
  <dc:creator>Cyclone.3</dc:creator>
  <cp:lastModifiedBy>MEGHA GANAGE</cp:lastModifiedBy>
  <cp:revision>96</cp:revision>
  <dcterms:modified xsi:type="dcterms:W3CDTF">2022-08-03T10:55:15Z</dcterms:modified>
</cp:coreProperties>
</file>